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1" r:id="rId1"/>
    <p:sldMasterId id="2147483672" r:id="rId2"/>
  </p:sldMasterIdLst>
  <p:notesMasterIdLst>
    <p:notesMasterId r:id="rId31"/>
  </p:notesMasterIdLst>
  <p:sldIdLst>
    <p:sldId id="294" r:id="rId3"/>
    <p:sldId id="256" r:id="rId4"/>
    <p:sldId id="301" r:id="rId5"/>
    <p:sldId id="257" r:id="rId6"/>
    <p:sldId id="258" r:id="rId7"/>
    <p:sldId id="283" r:id="rId8"/>
    <p:sldId id="291" r:id="rId9"/>
    <p:sldId id="300" r:id="rId10"/>
    <p:sldId id="298" r:id="rId11"/>
    <p:sldId id="295" r:id="rId12"/>
    <p:sldId id="299" r:id="rId13"/>
    <p:sldId id="284" r:id="rId14"/>
    <p:sldId id="290" r:id="rId15"/>
    <p:sldId id="279" r:id="rId16"/>
    <p:sldId id="285" r:id="rId17"/>
    <p:sldId id="286" r:id="rId18"/>
    <p:sldId id="288" r:id="rId19"/>
    <p:sldId id="293" r:id="rId20"/>
    <p:sldId id="280" r:id="rId21"/>
    <p:sldId id="297" r:id="rId22"/>
    <p:sldId id="281" r:id="rId23"/>
    <p:sldId id="282" r:id="rId24"/>
    <p:sldId id="292" r:id="rId25"/>
    <p:sldId id="261" r:id="rId26"/>
    <p:sldId id="263" r:id="rId27"/>
    <p:sldId id="296" r:id="rId28"/>
    <p:sldId id="302" r:id="rId29"/>
    <p:sldId id="303"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4"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strike="noStrike" cap="none">
                <a:solidFill>
                  <a:srgbClr val="000000"/>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8695720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What is open-source? A design philosophy,</a:t>
            </a:r>
            <a:r>
              <a:rPr lang="en-US" baseline="0" dirty="0" smtClean="0"/>
              <a:t> first and foremost. </a:t>
            </a:r>
            <a:r>
              <a:rPr lang="en-US" dirty="0" smtClean="0"/>
              <a:t>Currently, there are a wealth of open-source</a:t>
            </a:r>
            <a:r>
              <a:rPr lang="en-US" baseline="0" dirty="0" smtClean="0"/>
              <a:t> tools available of potential benefit to a neuroscientist. </a:t>
            </a:r>
            <a:endParaRPr dirty="0"/>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189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48" name="Shape 4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303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454" name="Shape 454"/>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Calibri"/>
              <a:buNone/>
            </a:pPr>
            <a:fld id="{00000000-1234-1234-1234-123412341234}" type="slidenum">
              <a:rPr lang="en-US"/>
              <a:t>22</a:t>
            </a:fld>
            <a:endParaRPr lang="en-US"/>
          </a:p>
        </p:txBody>
      </p:sp>
    </p:spTree>
    <p:extLst>
      <p:ext uri="{BB962C8B-B14F-4D97-AF65-F5344CB8AC3E}">
        <p14:creationId xmlns:p14="http://schemas.microsoft.com/office/powerpoint/2010/main" val="1219940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9" name="Shape 2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5421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5320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shield</a:t>
            </a:r>
            <a:r>
              <a:rPr lang="en-US" baseline="0" dirty="0" smtClean="0"/>
              <a:t> will allow us to try out a wide range of different devices without spending time on wiring.</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27</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78642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Processing hardware such</a:t>
            </a:r>
            <a:r>
              <a:rPr lang="en-US" baseline="0" dirty="0" smtClean="0"/>
              <a:t> as microcontrollers and single-board computers allow a user to easily process and record diverse inputs derived from electronic circuits (e.g. sensors) and generate physical output. Electronic circuits act as sensory and motors systems, and the processing hardware acts as a central nervous system to let you change the logic of the sensory-motor transformation.</a:t>
            </a:r>
            <a:endParaRPr dirty="0"/>
          </a:p>
        </p:txBody>
      </p:sp>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799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Open source software packages allow you to</a:t>
            </a:r>
            <a:r>
              <a:rPr lang="en-US" baseline="0" dirty="0" smtClean="0"/>
              <a:t> control hardware and record/process resulting data, and come with extensive communities of contributing users (if you ever have a problem, the odds are someone else has already encountered it, and solved it). Software defines the logic of the input-output transformation.</a:t>
            </a:r>
            <a:endParaRPr dirty="0"/>
          </a:p>
        </p:txBody>
      </p:sp>
      <p:sp>
        <p:nvSpPr>
          <p:cNvPr id="160" name="Shape 1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8800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course, I want to give a practical, hands-on introduction to basic concepts and practice of Arduino programming and circuit design.</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10</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71312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basic features of Arduino. Few things to point out: USB provides power (+5V), let’s you program the board via the IDE, and can be used to send serial output back to computer. Serial communication allows you to send information (e.g. words, numbers) back and forth from Arduino to computer, or other devices. Analog pins allow you to read electrical signals from sensors/circuits. Digital pins can be used as binary (HIGH/LOW = +5V/GND) inputs or outputs.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12</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4913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436" name="Shape 436"/>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Calibri"/>
              <a:buNone/>
            </a:pPr>
            <a:fld id="{00000000-1234-1234-1234-123412341234}" type="slidenum">
              <a:rPr lang="en-US"/>
              <a:t>14</a:t>
            </a:fld>
            <a:endParaRPr lang="en-US"/>
          </a:p>
        </p:txBody>
      </p:sp>
    </p:spTree>
    <p:extLst>
      <p:ext uri="{BB962C8B-B14F-4D97-AF65-F5344CB8AC3E}">
        <p14:creationId xmlns:p14="http://schemas.microsoft.com/office/powerpoint/2010/main" val="4078477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a:t>
            </a:r>
            <a:r>
              <a:rPr lang="en-US" baseline="0" dirty="0" smtClean="0"/>
              <a:t> change the delays and see how it changes the pattern of flashing.</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15</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6480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a:t>
            </a:r>
            <a:r>
              <a:rPr lang="en-US" dirty="0" err="1" smtClean="0"/>
              <a:t>debouncing</a:t>
            </a:r>
            <a:r>
              <a:rPr lang="en-US" dirty="0" smtClean="0"/>
              <a:t>, floating inputs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16</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9930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Point out that when beam is unbroken,</a:t>
            </a:r>
            <a:r>
              <a:rPr lang="en-US" baseline="0" dirty="0" smtClean="0"/>
              <a:t> Q1 phototransistor resistance is low and </a:t>
            </a:r>
            <a:r>
              <a:rPr lang="en-US" baseline="0" dirty="0" err="1" smtClean="0"/>
              <a:t>Vout</a:t>
            </a:r>
            <a:r>
              <a:rPr lang="en-US" baseline="0" dirty="0" smtClean="0"/>
              <a:t> “hears” GND more than 5V, so voltage is LOW. When beam is broken, Q1 resistance is high and </a:t>
            </a:r>
            <a:r>
              <a:rPr lang="en-US" baseline="0" dirty="0" err="1" smtClean="0"/>
              <a:t>Vout</a:t>
            </a:r>
            <a:r>
              <a:rPr lang="en-US" baseline="0" dirty="0" smtClean="0"/>
              <a:t> “hears” 5V more, so voltage is HIGH. Use simple </a:t>
            </a:r>
            <a:r>
              <a:rPr lang="en-US" baseline="0" dirty="0" err="1" smtClean="0"/>
              <a:t>Serial.println</a:t>
            </a:r>
            <a:r>
              <a:rPr lang="en-US" baseline="0" dirty="0" smtClean="0"/>
              <a:t>(</a:t>
            </a:r>
            <a:r>
              <a:rPr lang="en-US" baseline="0" dirty="0" err="1" smtClean="0"/>
              <a:t>analogRead</a:t>
            </a:r>
            <a:r>
              <a:rPr lang="en-US" baseline="0" dirty="0" smtClean="0"/>
              <a:t>(0)); program and Tools&gt;Serial Plotter to align LED (aligned when value is LOW/0 V ).</a:t>
            </a:r>
            <a:endParaRPr dirty="0"/>
          </a:p>
        </p:txBody>
      </p:sp>
      <p:sp>
        <p:nvSpPr>
          <p:cNvPr id="441" name="Shape 4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604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body" idx="1"/>
          </p:nvPr>
        </p:nvSpPr>
        <p:spPr>
          <a:xfrm>
            <a:off x="457200" y="1600200"/>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a:solidFill>
                  <a:srgbClr val="898989"/>
                </a:solidFill>
                <a:latin typeface="Calibri"/>
                <a:ea typeface="Calibri"/>
                <a:cs typeface="Calibri"/>
                <a:sym typeface="Calibri"/>
              </a:rPr>
              <a:t>‹#›</a:t>
            </a:fld>
            <a:endParaRPr lang="en-US" sz="1200" b="0" i="0" u="none">
              <a:solidFill>
                <a:srgbClr val="898989"/>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spcAft>
                <a:spcPts val="0"/>
              </a:spcAft>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spcAft>
                <a:spcPts val="0"/>
              </a:spcAft>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a:solidFill>
                  <a:srgbClr val="898989"/>
                </a:solidFill>
                <a:latin typeface="Calibri"/>
                <a:ea typeface="Calibri"/>
                <a:cs typeface="Calibri"/>
                <a:sym typeface="Calibri"/>
              </a:rPr>
              <a:t>‹#›</a:t>
            </a:fld>
            <a:endParaRPr lang="en-US" sz="1200" b="0" i="0" u="none">
              <a:solidFill>
                <a:srgbClr val="898989"/>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311708" y="992766"/>
            <a:ext cx="8520599" cy="27368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endParaRPr/>
          </a:p>
        </p:txBody>
      </p:sp>
      <p:sp>
        <p:nvSpPr>
          <p:cNvPr id="90" name="Shape 90"/>
          <p:cNvSpPr txBox="1">
            <a:spLocks noGrp="1"/>
          </p:cNvSpPr>
          <p:nvPr>
            <p:ph type="subTitle" idx="1"/>
          </p:nvPr>
        </p:nvSpPr>
        <p:spPr>
          <a:xfrm>
            <a:off x="311700" y="3778832"/>
            <a:ext cx="8520599" cy="1056898"/>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
        <p:nvSpPr>
          <p:cNvPr id="91" name="Shape 91"/>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593366"/>
            <a:ext cx="8520599" cy="7635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94" name="Shape 94"/>
          <p:cNvSpPr txBox="1">
            <a:spLocks noGrp="1"/>
          </p:cNvSpPr>
          <p:nvPr>
            <p:ph type="body" idx="1"/>
          </p:nvPr>
        </p:nvSpPr>
        <p:spPr>
          <a:xfrm>
            <a:off x="311700" y="1536633"/>
            <a:ext cx="8520599" cy="45551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95" name="Shape 95"/>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593366"/>
            <a:ext cx="8520599" cy="7635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98" name="Shape 98"/>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740800"/>
            <a:ext cx="2807999" cy="1007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400">
                <a:solidFill>
                  <a:schemeClr val="dk1"/>
                </a:solidFill>
              </a:defRPr>
            </a:lvl2pPr>
            <a:lvl3pPr lvl="2" indent="0">
              <a:spcBef>
                <a:spcPts val="0"/>
              </a:spcBef>
              <a:buClr>
                <a:schemeClr val="dk1"/>
              </a:buClr>
              <a:buFont typeface="Arial"/>
              <a:buNone/>
              <a:defRPr sz="2400">
                <a:solidFill>
                  <a:schemeClr val="dk1"/>
                </a:solidFill>
              </a:defRPr>
            </a:lvl3pPr>
            <a:lvl4pPr lvl="3" indent="0">
              <a:spcBef>
                <a:spcPts val="0"/>
              </a:spcBef>
              <a:buClr>
                <a:schemeClr val="dk1"/>
              </a:buClr>
              <a:buFont typeface="Arial"/>
              <a:buNone/>
              <a:defRPr sz="2400">
                <a:solidFill>
                  <a:schemeClr val="dk1"/>
                </a:solidFill>
              </a:defRPr>
            </a:lvl4pPr>
            <a:lvl5pPr lvl="4" indent="0">
              <a:spcBef>
                <a:spcPts val="0"/>
              </a:spcBef>
              <a:buClr>
                <a:schemeClr val="dk1"/>
              </a:buClr>
              <a:buFont typeface="Arial"/>
              <a:buNone/>
              <a:defRPr sz="2400">
                <a:solidFill>
                  <a:schemeClr val="dk1"/>
                </a:solidFill>
              </a:defRPr>
            </a:lvl5pPr>
            <a:lvl6pPr lvl="5" indent="0">
              <a:spcBef>
                <a:spcPts val="0"/>
              </a:spcBef>
              <a:buClr>
                <a:schemeClr val="dk1"/>
              </a:buClr>
              <a:buFont typeface="Arial"/>
              <a:buNone/>
              <a:defRPr sz="2400">
                <a:solidFill>
                  <a:schemeClr val="dk1"/>
                </a:solidFill>
              </a:defRPr>
            </a:lvl6pPr>
            <a:lvl7pPr lvl="6" indent="0">
              <a:spcBef>
                <a:spcPts val="0"/>
              </a:spcBef>
              <a:buClr>
                <a:schemeClr val="dk1"/>
              </a:buClr>
              <a:buFont typeface="Arial"/>
              <a:buNone/>
              <a:defRPr sz="2400">
                <a:solidFill>
                  <a:schemeClr val="dk1"/>
                </a:solidFill>
              </a:defRPr>
            </a:lvl7pPr>
            <a:lvl8pPr lvl="7" indent="0">
              <a:spcBef>
                <a:spcPts val="0"/>
              </a:spcBef>
              <a:buClr>
                <a:schemeClr val="dk1"/>
              </a:buClr>
              <a:buFont typeface="Arial"/>
              <a:buNone/>
              <a:defRPr sz="2400">
                <a:solidFill>
                  <a:schemeClr val="dk1"/>
                </a:solidFill>
              </a:defRPr>
            </a:lvl8pPr>
            <a:lvl9pPr lvl="8" indent="0">
              <a:spcBef>
                <a:spcPts val="0"/>
              </a:spcBef>
              <a:buClr>
                <a:schemeClr val="dk1"/>
              </a:buClr>
              <a:buFont typeface="Arial"/>
              <a:buNone/>
              <a:defRPr sz="2400">
                <a:solidFill>
                  <a:schemeClr val="dk1"/>
                </a:solidFill>
              </a:defRPr>
            </a:lvl9pPr>
          </a:lstStyle>
          <a:p>
            <a:endParaRPr/>
          </a:p>
        </p:txBody>
      </p:sp>
      <p:sp>
        <p:nvSpPr>
          <p:cNvPr id="101" name="Shape 101"/>
          <p:cNvSpPr txBox="1">
            <a:spLocks noGrp="1"/>
          </p:cNvSpPr>
          <p:nvPr>
            <p:ph type="body" idx="1"/>
          </p:nvPr>
        </p:nvSpPr>
        <p:spPr>
          <a:xfrm>
            <a:off x="311700" y="1852800"/>
            <a:ext cx="2807999" cy="42393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102" name="Shape 102"/>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3"/>
        <p:cNvGrpSpPr/>
        <p:nvPr/>
      </p:nvGrpSpPr>
      <p:grpSpPr>
        <a:xfrm>
          <a:off x="0" y="0"/>
          <a:ext cx="0" cy="0"/>
          <a:chOff x="0" y="0"/>
          <a:chExt cx="0" cy="0"/>
        </a:xfrm>
      </p:grpSpPr>
      <p:sp>
        <p:nvSpPr>
          <p:cNvPr id="104" name="Shape 104"/>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593366"/>
            <a:ext cx="8520599" cy="7635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107" name="Shape 107"/>
          <p:cNvSpPr txBox="1">
            <a:spLocks noGrp="1"/>
          </p:cNvSpPr>
          <p:nvPr>
            <p:ph type="body" idx="1"/>
          </p:nvPr>
        </p:nvSpPr>
        <p:spPr>
          <a:xfrm>
            <a:off x="311700" y="1536633"/>
            <a:ext cx="8520599" cy="45551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108" name="Shape 108"/>
          <p:cNvSpPr txBox="1">
            <a:spLocks noGrp="1"/>
          </p:cNvSpPr>
          <p:nvPr>
            <p:ph type="dt" idx="10"/>
          </p:nvPr>
        </p:nvSpPr>
        <p:spPr>
          <a:xfrm>
            <a:off x="628650" y="6356351"/>
            <a:ext cx="2057400" cy="36512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Shape 109"/>
          <p:cNvSpPr txBox="1">
            <a:spLocks noGrp="1"/>
          </p:cNvSpPr>
          <p:nvPr>
            <p:ph type="ftr" idx="11"/>
          </p:nvPr>
        </p:nvSpPr>
        <p:spPr>
          <a:xfrm>
            <a:off x="3028950" y="6356351"/>
            <a:ext cx="3086099" cy="36512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Shape 110"/>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2867800"/>
            <a:ext cx="8520599" cy="11222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3600">
                <a:solidFill>
                  <a:schemeClr val="dk1"/>
                </a:solidFill>
              </a:defRPr>
            </a:lvl2pPr>
            <a:lvl3pPr lvl="2" indent="0" algn="ctr">
              <a:spcBef>
                <a:spcPts val="0"/>
              </a:spcBef>
              <a:buClr>
                <a:schemeClr val="dk1"/>
              </a:buClr>
              <a:buFont typeface="Arial"/>
              <a:buNone/>
              <a:defRPr sz="3600">
                <a:solidFill>
                  <a:schemeClr val="dk1"/>
                </a:solidFill>
              </a:defRPr>
            </a:lvl3pPr>
            <a:lvl4pPr lvl="3" indent="0" algn="ctr">
              <a:spcBef>
                <a:spcPts val="0"/>
              </a:spcBef>
              <a:buClr>
                <a:schemeClr val="dk1"/>
              </a:buClr>
              <a:buFont typeface="Arial"/>
              <a:buNone/>
              <a:defRPr sz="3600">
                <a:solidFill>
                  <a:schemeClr val="dk1"/>
                </a:solidFill>
              </a:defRPr>
            </a:lvl4pPr>
            <a:lvl5pPr lvl="4" indent="0" algn="ctr">
              <a:spcBef>
                <a:spcPts val="0"/>
              </a:spcBef>
              <a:buClr>
                <a:schemeClr val="dk1"/>
              </a:buClr>
              <a:buFont typeface="Arial"/>
              <a:buNone/>
              <a:defRPr sz="3600">
                <a:solidFill>
                  <a:schemeClr val="dk1"/>
                </a:solidFill>
              </a:defRPr>
            </a:lvl5pPr>
            <a:lvl6pPr lvl="5" indent="0" algn="ctr">
              <a:spcBef>
                <a:spcPts val="0"/>
              </a:spcBef>
              <a:buClr>
                <a:schemeClr val="dk1"/>
              </a:buClr>
              <a:buFont typeface="Arial"/>
              <a:buNone/>
              <a:defRPr sz="3600">
                <a:solidFill>
                  <a:schemeClr val="dk1"/>
                </a:solidFill>
              </a:defRPr>
            </a:lvl6pPr>
            <a:lvl7pPr lvl="6" indent="0" algn="ctr">
              <a:spcBef>
                <a:spcPts val="0"/>
              </a:spcBef>
              <a:buClr>
                <a:schemeClr val="dk1"/>
              </a:buClr>
              <a:buFont typeface="Arial"/>
              <a:buNone/>
              <a:defRPr sz="3600">
                <a:solidFill>
                  <a:schemeClr val="dk1"/>
                </a:solidFill>
              </a:defRPr>
            </a:lvl7pPr>
            <a:lvl8pPr lvl="7" indent="0" algn="ctr">
              <a:spcBef>
                <a:spcPts val="0"/>
              </a:spcBef>
              <a:buClr>
                <a:schemeClr val="dk1"/>
              </a:buClr>
              <a:buFont typeface="Arial"/>
              <a:buNone/>
              <a:defRPr sz="3600">
                <a:solidFill>
                  <a:schemeClr val="dk1"/>
                </a:solidFill>
              </a:defRPr>
            </a:lvl8pPr>
            <a:lvl9pPr lvl="8" indent="0" algn="ctr">
              <a:spcBef>
                <a:spcPts val="0"/>
              </a:spcBef>
              <a:buClr>
                <a:schemeClr val="dk1"/>
              </a:buClr>
              <a:buFont typeface="Arial"/>
              <a:buNone/>
              <a:defRPr sz="3600">
                <a:solidFill>
                  <a:schemeClr val="dk1"/>
                </a:solidFill>
              </a:defRPr>
            </a:lvl9pPr>
          </a:lstStyle>
          <a:p>
            <a:endParaRPr/>
          </a:p>
        </p:txBody>
      </p:sp>
      <p:sp>
        <p:nvSpPr>
          <p:cNvPr id="113" name="Shape 113"/>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593366"/>
            <a:ext cx="8520599" cy="7635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116" name="Shape 116"/>
          <p:cNvSpPr txBox="1">
            <a:spLocks noGrp="1"/>
          </p:cNvSpPr>
          <p:nvPr>
            <p:ph type="body" idx="1"/>
          </p:nvPr>
        </p:nvSpPr>
        <p:spPr>
          <a:xfrm>
            <a:off x="311700" y="1536633"/>
            <a:ext cx="3999898" cy="45551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117" name="Shape 117"/>
          <p:cNvSpPr txBox="1">
            <a:spLocks noGrp="1"/>
          </p:cNvSpPr>
          <p:nvPr>
            <p:ph type="body" idx="2"/>
          </p:nvPr>
        </p:nvSpPr>
        <p:spPr>
          <a:xfrm>
            <a:off x="4832400" y="1536633"/>
            <a:ext cx="3999898" cy="45551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118" name="Shape 118"/>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a:solidFill>
                  <a:srgbClr val="898989"/>
                </a:solidFill>
                <a:latin typeface="Calibri"/>
                <a:ea typeface="Calibri"/>
                <a:cs typeface="Calibri"/>
                <a:sym typeface="Calibri"/>
              </a:rPr>
              <a:t>‹#›</a:t>
            </a:fld>
            <a:endParaRPr lang="en-US" sz="1200" b="0" i="0" u="none">
              <a:solidFill>
                <a:srgbClr val="898989"/>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Main poin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90250" y="600200"/>
            <a:ext cx="6367800" cy="5454298"/>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4800">
                <a:solidFill>
                  <a:schemeClr val="dk1"/>
                </a:solidFill>
              </a:defRPr>
            </a:lvl2pPr>
            <a:lvl3pPr lvl="2" indent="0">
              <a:spcBef>
                <a:spcPts val="0"/>
              </a:spcBef>
              <a:buClr>
                <a:schemeClr val="dk1"/>
              </a:buClr>
              <a:buFont typeface="Arial"/>
              <a:buNone/>
              <a:defRPr sz="4800">
                <a:solidFill>
                  <a:schemeClr val="dk1"/>
                </a:solidFill>
              </a:defRPr>
            </a:lvl3pPr>
            <a:lvl4pPr lvl="3" indent="0">
              <a:spcBef>
                <a:spcPts val="0"/>
              </a:spcBef>
              <a:buClr>
                <a:schemeClr val="dk1"/>
              </a:buClr>
              <a:buFont typeface="Arial"/>
              <a:buNone/>
              <a:defRPr sz="4800">
                <a:solidFill>
                  <a:schemeClr val="dk1"/>
                </a:solidFill>
              </a:defRPr>
            </a:lvl4pPr>
            <a:lvl5pPr lvl="4" indent="0">
              <a:spcBef>
                <a:spcPts val="0"/>
              </a:spcBef>
              <a:buClr>
                <a:schemeClr val="dk1"/>
              </a:buClr>
              <a:buFont typeface="Arial"/>
              <a:buNone/>
              <a:defRPr sz="4800">
                <a:solidFill>
                  <a:schemeClr val="dk1"/>
                </a:solidFill>
              </a:defRPr>
            </a:lvl5pPr>
            <a:lvl6pPr lvl="5" indent="0">
              <a:spcBef>
                <a:spcPts val="0"/>
              </a:spcBef>
              <a:buClr>
                <a:schemeClr val="dk1"/>
              </a:buClr>
              <a:buFont typeface="Arial"/>
              <a:buNone/>
              <a:defRPr sz="4800">
                <a:solidFill>
                  <a:schemeClr val="dk1"/>
                </a:solidFill>
              </a:defRPr>
            </a:lvl6pPr>
            <a:lvl7pPr lvl="6" indent="0">
              <a:spcBef>
                <a:spcPts val="0"/>
              </a:spcBef>
              <a:buClr>
                <a:schemeClr val="dk1"/>
              </a:buClr>
              <a:buFont typeface="Arial"/>
              <a:buNone/>
              <a:defRPr sz="4800">
                <a:solidFill>
                  <a:schemeClr val="dk1"/>
                </a:solidFill>
              </a:defRPr>
            </a:lvl7pPr>
            <a:lvl8pPr lvl="7" indent="0">
              <a:spcBef>
                <a:spcPts val="0"/>
              </a:spcBef>
              <a:buClr>
                <a:schemeClr val="dk1"/>
              </a:buClr>
              <a:buFont typeface="Arial"/>
              <a:buNone/>
              <a:defRPr sz="4800">
                <a:solidFill>
                  <a:schemeClr val="dk1"/>
                </a:solidFill>
              </a:defRPr>
            </a:lvl8pPr>
            <a:lvl9pPr lvl="8" indent="0">
              <a:spcBef>
                <a:spcPts val="0"/>
              </a:spcBef>
              <a:buClr>
                <a:schemeClr val="dk1"/>
              </a:buClr>
              <a:buFont typeface="Arial"/>
              <a:buNone/>
              <a:defRPr sz="4800">
                <a:solidFill>
                  <a:schemeClr val="dk1"/>
                </a:solidFill>
              </a:defRPr>
            </a:lvl9pPr>
          </a:lstStyle>
          <a:p>
            <a:endParaRPr/>
          </a:p>
        </p:txBody>
      </p:sp>
      <p:sp>
        <p:nvSpPr>
          <p:cNvPr id="121" name="Shape 121"/>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22"/>
        <p:cNvGrpSpPr/>
        <p:nvPr/>
      </p:nvGrpSpPr>
      <p:grpSpPr>
        <a:xfrm>
          <a:off x="0" y="0"/>
          <a:ext cx="0" cy="0"/>
          <a:chOff x="0" y="0"/>
          <a:chExt cx="0" cy="0"/>
        </a:xfrm>
      </p:grpSpPr>
      <p:sp>
        <p:nvSpPr>
          <p:cNvPr id="123" name="Shape 123"/>
          <p:cNvSpPr/>
          <p:nvPr/>
        </p:nvSpPr>
        <p:spPr>
          <a:xfrm>
            <a:off x="4572000" y="-165"/>
            <a:ext cx="4572000" cy="6858000"/>
          </a:xfrm>
          <a:prstGeom prst="rect">
            <a:avLst/>
          </a:prstGeom>
          <a:solidFill>
            <a:schemeClr val="l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4" name="Shape 124"/>
          <p:cNvSpPr txBox="1">
            <a:spLocks noGrp="1"/>
          </p:cNvSpPr>
          <p:nvPr>
            <p:ph type="title"/>
          </p:nvPr>
        </p:nvSpPr>
        <p:spPr>
          <a:xfrm>
            <a:off x="265500" y="1644233"/>
            <a:ext cx="4045198" cy="19764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200">
                <a:solidFill>
                  <a:schemeClr val="dk1"/>
                </a:solidFill>
              </a:defRPr>
            </a:lvl2pPr>
            <a:lvl3pPr lvl="2" indent="0" algn="ctr">
              <a:spcBef>
                <a:spcPts val="0"/>
              </a:spcBef>
              <a:buClr>
                <a:schemeClr val="dk1"/>
              </a:buClr>
              <a:buFont typeface="Arial"/>
              <a:buNone/>
              <a:defRPr sz="4200">
                <a:solidFill>
                  <a:schemeClr val="dk1"/>
                </a:solidFill>
              </a:defRPr>
            </a:lvl3pPr>
            <a:lvl4pPr lvl="3" indent="0" algn="ctr">
              <a:spcBef>
                <a:spcPts val="0"/>
              </a:spcBef>
              <a:buClr>
                <a:schemeClr val="dk1"/>
              </a:buClr>
              <a:buFont typeface="Arial"/>
              <a:buNone/>
              <a:defRPr sz="4200">
                <a:solidFill>
                  <a:schemeClr val="dk1"/>
                </a:solidFill>
              </a:defRPr>
            </a:lvl4pPr>
            <a:lvl5pPr lvl="4" indent="0" algn="ctr">
              <a:spcBef>
                <a:spcPts val="0"/>
              </a:spcBef>
              <a:buClr>
                <a:schemeClr val="dk1"/>
              </a:buClr>
              <a:buFont typeface="Arial"/>
              <a:buNone/>
              <a:defRPr sz="4200">
                <a:solidFill>
                  <a:schemeClr val="dk1"/>
                </a:solidFill>
              </a:defRPr>
            </a:lvl5pPr>
            <a:lvl6pPr lvl="5" indent="0" algn="ctr">
              <a:spcBef>
                <a:spcPts val="0"/>
              </a:spcBef>
              <a:buClr>
                <a:schemeClr val="dk1"/>
              </a:buClr>
              <a:buFont typeface="Arial"/>
              <a:buNone/>
              <a:defRPr sz="4200">
                <a:solidFill>
                  <a:schemeClr val="dk1"/>
                </a:solidFill>
              </a:defRPr>
            </a:lvl6pPr>
            <a:lvl7pPr lvl="6" indent="0" algn="ctr">
              <a:spcBef>
                <a:spcPts val="0"/>
              </a:spcBef>
              <a:buClr>
                <a:schemeClr val="dk1"/>
              </a:buClr>
              <a:buFont typeface="Arial"/>
              <a:buNone/>
              <a:defRPr sz="4200">
                <a:solidFill>
                  <a:schemeClr val="dk1"/>
                </a:solidFill>
              </a:defRPr>
            </a:lvl7pPr>
            <a:lvl8pPr lvl="7" indent="0" algn="ctr">
              <a:spcBef>
                <a:spcPts val="0"/>
              </a:spcBef>
              <a:buClr>
                <a:schemeClr val="dk1"/>
              </a:buClr>
              <a:buFont typeface="Arial"/>
              <a:buNone/>
              <a:defRPr sz="4200">
                <a:solidFill>
                  <a:schemeClr val="dk1"/>
                </a:solidFill>
              </a:defRPr>
            </a:lvl8pPr>
            <a:lvl9pPr lvl="8" indent="0" algn="ctr">
              <a:spcBef>
                <a:spcPts val="0"/>
              </a:spcBef>
              <a:buClr>
                <a:schemeClr val="dk1"/>
              </a:buClr>
              <a:buFont typeface="Arial"/>
              <a:buNone/>
              <a:defRPr sz="4200">
                <a:solidFill>
                  <a:schemeClr val="dk1"/>
                </a:solidFill>
              </a:defRPr>
            </a:lvl9pPr>
          </a:lstStyle>
          <a:p>
            <a:endParaRPr/>
          </a:p>
        </p:txBody>
      </p:sp>
      <p:sp>
        <p:nvSpPr>
          <p:cNvPr id="125" name="Shape 125"/>
          <p:cNvSpPr txBox="1">
            <a:spLocks noGrp="1"/>
          </p:cNvSpPr>
          <p:nvPr>
            <p:ph type="subTitle" idx="1"/>
          </p:nvPr>
        </p:nvSpPr>
        <p:spPr>
          <a:xfrm>
            <a:off x="265500" y="3737432"/>
            <a:ext cx="4045198" cy="16467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126" name="Shape 126"/>
          <p:cNvSpPr txBox="1">
            <a:spLocks noGrp="1"/>
          </p:cNvSpPr>
          <p:nvPr>
            <p:ph type="body" idx="2"/>
          </p:nvPr>
        </p:nvSpPr>
        <p:spPr>
          <a:xfrm>
            <a:off x="4939500" y="965433"/>
            <a:ext cx="3837000" cy="4926900"/>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127" name="Shape 127"/>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aption">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311700" y="5640766"/>
            <a:ext cx="5998800" cy="806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130" name="Shape 130"/>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ig number">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1474833"/>
            <a:ext cx="8520599" cy="26180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12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12000">
                <a:solidFill>
                  <a:schemeClr val="dk1"/>
                </a:solidFill>
              </a:defRPr>
            </a:lvl2pPr>
            <a:lvl3pPr lvl="2" indent="0" algn="ctr">
              <a:spcBef>
                <a:spcPts val="0"/>
              </a:spcBef>
              <a:buClr>
                <a:schemeClr val="dk1"/>
              </a:buClr>
              <a:buFont typeface="Arial"/>
              <a:buNone/>
              <a:defRPr sz="12000">
                <a:solidFill>
                  <a:schemeClr val="dk1"/>
                </a:solidFill>
              </a:defRPr>
            </a:lvl3pPr>
            <a:lvl4pPr lvl="3" indent="0" algn="ctr">
              <a:spcBef>
                <a:spcPts val="0"/>
              </a:spcBef>
              <a:buClr>
                <a:schemeClr val="dk1"/>
              </a:buClr>
              <a:buFont typeface="Arial"/>
              <a:buNone/>
              <a:defRPr sz="12000">
                <a:solidFill>
                  <a:schemeClr val="dk1"/>
                </a:solidFill>
              </a:defRPr>
            </a:lvl4pPr>
            <a:lvl5pPr lvl="4" indent="0" algn="ctr">
              <a:spcBef>
                <a:spcPts val="0"/>
              </a:spcBef>
              <a:buClr>
                <a:schemeClr val="dk1"/>
              </a:buClr>
              <a:buFont typeface="Arial"/>
              <a:buNone/>
              <a:defRPr sz="12000">
                <a:solidFill>
                  <a:schemeClr val="dk1"/>
                </a:solidFill>
              </a:defRPr>
            </a:lvl5pPr>
            <a:lvl6pPr lvl="5" indent="0" algn="ctr">
              <a:spcBef>
                <a:spcPts val="0"/>
              </a:spcBef>
              <a:buClr>
                <a:schemeClr val="dk1"/>
              </a:buClr>
              <a:buFont typeface="Arial"/>
              <a:buNone/>
              <a:defRPr sz="12000">
                <a:solidFill>
                  <a:schemeClr val="dk1"/>
                </a:solidFill>
              </a:defRPr>
            </a:lvl6pPr>
            <a:lvl7pPr lvl="6" indent="0" algn="ctr">
              <a:spcBef>
                <a:spcPts val="0"/>
              </a:spcBef>
              <a:buClr>
                <a:schemeClr val="dk1"/>
              </a:buClr>
              <a:buFont typeface="Arial"/>
              <a:buNone/>
              <a:defRPr sz="12000">
                <a:solidFill>
                  <a:schemeClr val="dk1"/>
                </a:solidFill>
              </a:defRPr>
            </a:lvl7pPr>
            <a:lvl8pPr lvl="7" indent="0" algn="ctr">
              <a:spcBef>
                <a:spcPts val="0"/>
              </a:spcBef>
              <a:buClr>
                <a:schemeClr val="dk1"/>
              </a:buClr>
              <a:buFont typeface="Arial"/>
              <a:buNone/>
              <a:defRPr sz="12000">
                <a:solidFill>
                  <a:schemeClr val="dk1"/>
                </a:solidFill>
              </a:defRPr>
            </a:lvl8pPr>
            <a:lvl9pPr lvl="8" indent="0" algn="ctr">
              <a:spcBef>
                <a:spcPts val="0"/>
              </a:spcBef>
              <a:buClr>
                <a:schemeClr val="dk1"/>
              </a:buClr>
              <a:buFont typeface="Arial"/>
              <a:buNone/>
              <a:defRPr sz="12000">
                <a:solidFill>
                  <a:schemeClr val="dk1"/>
                </a:solidFill>
              </a:defRPr>
            </a:lvl9pPr>
          </a:lstStyle>
          <a:p>
            <a:endParaRPr/>
          </a:p>
        </p:txBody>
      </p:sp>
      <p:sp>
        <p:nvSpPr>
          <p:cNvPr id="133" name="Shape 133"/>
          <p:cNvSpPr txBox="1">
            <a:spLocks noGrp="1"/>
          </p:cNvSpPr>
          <p:nvPr>
            <p:ph type="body" idx="1"/>
          </p:nvPr>
        </p:nvSpPr>
        <p:spPr>
          <a:xfrm>
            <a:off x="311700" y="4202966"/>
            <a:ext cx="8520599" cy="17343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134" name="Shape 134"/>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body" idx="1"/>
          </p:nvPr>
        </p:nvSpPr>
        <p:spPr>
          <a:xfrm rot="5400000">
            <a:off x="2309018" y="-251619"/>
            <a:ext cx="4525961" cy="8229600"/>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a:solidFill>
                  <a:srgbClr val="898989"/>
                </a:solidFill>
                <a:latin typeface="Calibri"/>
                <a:ea typeface="Calibri"/>
                <a:cs typeface="Calibri"/>
                <a:sym typeface="Calibri"/>
              </a:rPr>
              <a:t>‹#›</a:t>
            </a:fld>
            <a:endParaRPr lang="en-US" sz="1200" b="0" i="0" u="none">
              <a:solidFill>
                <a:srgbClr val="898989"/>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33" name="Shape 33"/>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a:solidFill>
                  <a:srgbClr val="898989"/>
                </a:solidFill>
                <a:latin typeface="Calibri"/>
                <a:ea typeface="Calibri"/>
                <a:cs typeface="Calibri"/>
                <a:sym typeface="Calibri"/>
              </a:rPr>
              <a:t>‹#›</a:t>
            </a:fld>
            <a:endParaRPr lang="en-US" sz="1200" b="0" i="0" u="none">
              <a:solidFill>
                <a:srgbClr val="898989"/>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a:solidFill>
                  <a:srgbClr val="898989"/>
                </a:solidFill>
                <a:latin typeface="Calibri"/>
                <a:ea typeface="Calibri"/>
                <a:cs typeface="Calibri"/>
                <a:sym typeface="Calibri"/>
              </a:rPr>
              <a:t>‹#›</a:t>
            </a:fld>
            <a:endParaRPr lang="en-US" sz="1200" b="0" i="0" u="none">
              <a:solidFill>
                <a:srgbClr val="898989"/>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a:solidFill>
                  <a:srgbClr val="898989"/>
                </a:solidFill>
                <a:latin typeface="Calibri"/>
                <a:ea typeface="Calibri"/>
                <a:cs typeface="Calibri"/>
                <a:sym typeface="Calibri"/>
              </a:rPr>
              <a:t>‹#›</a:t>
            </a:fld>
            <a:endParaRPr lang="en-US" sz="1200" b="0" i="0" u="none">
              <a:solidFill>
                <a:srgbClr val="898989"/>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a:solidFill>
                  <a:srgbClr val="898989"/>
                </a:solidFill>
                <a:latin typeface="Calibri"/>
                <a:ea typeface="Calibri"/>
                <a:cs typeface="Calibri"/>
                <a:sym typeface="Calibri"/>
              </a:rPr>
              <a:t>‹#›</a:t>
            </a:fld>
            <a:endParaRPr lang="en-US" sz="1200" b="0" i="0" u="none">
              <a:solidFill>
                <a:srgbClr val="898989"/>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a:solidFill>
                  <a:srgbClr val="898989"/>
                </a:solidFill>
                <a:latin typeface="Calibri"/>
                <a:ea typeface="Calibri"/>
                <a:cs typeface="Calibri"/>
                <a:sym typeface="Calibri"/>
              </a:rPr>
              <a:t>‹#›</a:t>
            </a:fld>
            <a:endParaRPr lang="en-US" sz="1200" b="0" i="0" u="none">
              <a:solidFill>
                <a:srgbClr val="898989"/>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spcAft>
                <a:spcPts val="0"/>
              </a:spcAft>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spcAft>
                <a:spcPts val="0"/>
              </a:spcAft>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a:solidFill>
                  <a:srgbClr val="898989"/>
                </a:solidFill>
                <a:latin typeface="Calibri"/>
                <a:ea typeface="Calibri"/>
                <a:cs typeface="Calibri"/>
                <a:sym typeface="Calibri"/>
              </a:rPr>
              <a:t>‹#›</a:t>
            </a:fld>
            <a:endParaRPr lang="en-US" sz="1200" b="0" i="0" u="none">
              <a:solidFill>
                <a:srgbClr val="898989"/>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44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body" idx="1"/>
          </p:nvPr>
        </p:nvSpPr>
        <p:spPr>
          <a:xfrm>
            <a:off x="457200" y="1600200"/>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a:t>
            </a:fld>
            <a:endParaRPr lang="en-US" sz="1200" b="0" i="0" u="none" strike="noStrike" cap="none">
              <a:solidFill>
                <a:srgbClr val="898989"/>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593366"/>
            <a:ext cx="8520599" cy="7635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86" name="Shape 86"/>
          <p:cNvSpPr txBox="1">
            <a:spLocks noGrp="1"/>
          </p:cNvSpPr>
          <p:nvPr>
            <p:ph type="body" idx="1"/>
          </p:nvPr>
        </p:nvSpPr>
        <p:spPr>
          <a:xfrm>
            <a:off x="311700" y="1536633"/>
            <a:ext cx="8520599" cy="45551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7" name="Shape 87"/>
          <p:cNvSpPr txBox="1">
            <a:spLocks noGrp="1"/>
          </p:cNvSpPr>
          <p:nvPr>
            <p:ph type="sldNum" idx="12"/>
          </p:nvPr>
        </p:nvSpPr>
        <p:spPr>
          <a:xfrm>
            <a:off x="8472457" y="6217621"/>
            <a:ext cx="548699" cy="524699"/>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US" sz="1000" b="0" i="0" u="none" strike="noStrike" cap="none">
                <a:solidFill>
                  <a:schemeClr val="dk2"/>
                </a:solidFill>
                <a:latin typeface="Arial"/>
                <a:ea typeface="Arial"/>
                <a:cs typeface="Arial"/>
                <a:sym typeface="Arial"/>
              </a:rPr>
              <a:t>‹#›</a:t>
            </a:fld>
            <a:endParaRPr lang="en-US" sz="10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10.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7.jpg"/><Relationship Id="rId5" Type="http://schemas.openxmlformats.org/officeDocument/2006/relationships/image" Target="../media/image14.jpg"/><Relationship Id="rId4" Type="http://schemas.openxmlformats.org/officeDocument/2006/relationships/image" Target="../media/image56.jp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8.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6.jpg"/><Relationship Id="rId10" Type="http://schemas.openxmlformats.org/officeDocument/2006/relationships/image" Target="../media/image60.jpg"/><Relationship Id="rId4" Type="http://schemas.openxmlformats.org/officeDocument/2006/relationships/image" Target="../media/image59.jpg"/><Relationship Id="rId9" Type="http://schemas.openxmlformats.org/officeDocument/2006/relationships/image" Target="../media/image14.jpg"/></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0.xml"/><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eg"/><Relationship Id="rId3" Type="http://schemas.openxmlformats.org/officeDocument/2006/relationships/image" Target="../media/image12.jpg"/><Relationship Id="rId7" Type="http://schemas.openxmlformats.org/officeDocument/2006/relationships/image" Target="../media/image16.png"/><Relationship Id="rId12" Type="http://schemas.openxmlformats.org/officeDocument/2006/relationships/image" Target="../media/image19.jpeg"/><Relationship Id="rId17" Type="http://schemas.openxmlformats.org/officeDocument/2006/relationships/image" Target="../media/image24.jpeg"/><Relationship Id="rId2" Type="http://schemas.openxmlformats.org/officeDocument/2006/relationships/notesSlide" Target="../notesSlides/notesSlide2.xml"/><Relationship Id="rId16"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15.jpg"/><Relationship Id="rId11" Type="http://schemas.openxmlformats.org/officeDocument/2006/relationships/image" Target="../media/image5.png"/><Relationship Id="rId5" Type="http://schemas.openxmlformats.org/officeDocument/2006/relationships/image" Target="../media/image14.jpg"/><Relationship Id="rId15" Type="http://schemas.openxmlformats.org/officeDocument/2006/relationships/image" Target="../media/image22.jpeg"/><Relationship Id="rId10"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1.jpeg"/></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6.jp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5.jpeg"/><Relationship Id="rId2" Type="http://schemas.openxmlformats.org/officeDocument/2006/relationships/image" Target="../media/image32.jpg"/><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24.jpeg"/><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ircuit 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
            <a:ext cx="9157087"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92342" y="2447926"/>
            <a:ext cx="7772400" cy="1470024"/>
          </a:xfrm>
        </p:spPr>
        <p:txBody>
          <a:bodyPr>
            <a:noAutofit/>
          </a:bodyPr>
          <a:lstStyle/>
          <a:p>
            <a:r>
              <a:rPr lang="en-US" sz="4800" b="1" dirty="0" smtClean="0">
                <a:solidFill>
                  <a:schemeClr val="bg1"/>
                </a:solidFill>
                <a:effectLst>
                  <a:outerShdw blurRad="38100" dist="38100" dir="2700000" algn="tl">
                    <a:srgbClr val="000000">
                      <a:alpha val="43137"/>
                    </a:srgbClr>
                  </a:outerShdw>
                </a:effectLst>
              </a:rPr>
              <a:t>Arduino for Neuroscientists</a:t>
            </a:r>
            <a:br>
              <a:rPr lang="en-US" sz="4800" b="1" dirty="0" smtClean="0">
                <a:solidFill>
                  <a:schemeClr val="bg1"/>
                </a:solidFill>
                <a:effectLst>
                  <a:outerShdw blurRad="38100" dist="38100" dir="2700000" algn="tl">
                    <a:srgbClr val="000000">
                      <a:alpha val="43137"/>
                    </a:srgbClr>
                  </a:outerShdw>
                </a:effectLst>
              </a:rPr>
            </a:br>
            <a:r>
              <a:rPr lang="en-US" sz="3200" b="1" i="1" dirty="0" smtClean="0">
                <a:solidFill>
                  <a:schemeClr val="bg1"/>
                </a:solidFill>
                <a:effectLst>
                  <a:outerShdw blurRad="38100" dist="38100" dir="2700000" algn="tl">
                    <a:srgbClr val="000000">
                      <a:alpha val="43137"/>
                    </a:srgbClr>
                  </a:outerShdw>
                </a:effectLst>
              </a:rPr>
              <a:t>NBHVGR7040</a:t>
            </a:r>
            <a:r>
              <a:rPr lang="en-US" sz="4800" b="1" dirty="0">
                <a:solidFill>
                  <a:schemeClr val="bg1"/>
                </a:solidFill>
                <a:effectLst>
                  <a:outerShdw blurRad="38100" dist="38100" dir="2700000" algn="tl">
                    <a:srgbClr val="000000">
                      <a:alpha val="43137"/>
                    </a:srgbClr>
                  </a:outerShdw>
                </a:effectLst>
              </a:rPr>
              <a:t/>
            </a:r>
            <a:br>
              <a:rPr lang="en-US" sz="4800" b="1" dirty="0">
                <a:solidFill>
                  <a:schemeClr val="bg1"/>
                </a:solidFill>
                <a:effectLst>
                  <a:outerShdw blurRad="38100" dist="38100" dir="2700000" algn="tl">
                    <a:srgbClr val="000000">
                      <a:alpha val="43137"/>
                    </a:srgbClr>
                  </a:outerShdw>
                </a:effectLst>
              </a:rPr>
            </a:br>
            <a:endParaRPr lang="en-US" sz="4800" b="1" dirty="0">
              <a:solidFill>
                <a:schemeClr val="bg1"/>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378142" y="4294551"/>
            <a:ext cx="6400799" cy="1093424"/>
          </a:xfrm>
        </p:spPr>
        <p:txBody>
          <a:bodyPr/>
          <a:lstStyle/>
          <a:p>
            <a:r>
              <a:rPr lang="en-US" sz="4400" b="1" dirty="0" err="1">
                <a:solidFill>
                  <a:schemeClr val="bg1"/>
                </a:solidFill>
                <a:effectLst>
                  <a:outerShdw blurRad="38100" dist="38100" dir="2700000" algn="tl">
                    <a:srgbClr val="000000">
                      <a:alpha val="43137"/>
                    </a:srgbClr>
                  </a:outerShdw>
                </a:effectLst>
              </a:rPr>
              <a:t>AfN</a:t>
            </a:r>
            <a:r>
              <a:rPr lang="en-US" sz="4400" b="1" dirty="0">
                <a:solidFill>
                  <a:schemeClr val="bg1"/>
                </a:solidFill>
                <a:effectLst>
                  <a:outerShdw blurRad="38100" dist="38100" dir="2700000" algn="tl">
                    <a:srgbClr val="000000">
                      <a:alpha val="43137"/>
                    </a:srgbClr>
                  </a:outerShdw>
                </a:effectLst>
              </a:rPr>
              <a:t> #1</a:t>
            </a:r>
            <a:r>
              <a:rPr lang="en-US" sz="4400" b="1" dirty="0" smtClean="0">
                <a:solidFill>
                  <a:schemeClr val="bg1"/>
                </a:solidFill>
                <a:effectLst>
                  <a:outerShdw blurRad="38100" dist="38100" dir="2700000" algn="tl">
                    <a:srgbClr val="000000">
                      <a:alpha val="43137"/>
                    </a:srgbClr>
                  </a:outerShdw>
                </a:effectLst>
              </a:rPr>
              <a:t>: </a:t>
            </a:r>
            <a:r>
              <a:rPr lang="en-US" sz="4400" b="1" i="1" dirty="0" smtClean="0">
                <a:solidFill>
                  <a:schemeClr val="bg1"/>
                </a:solidFill>
                <a:effectLst>
                  <a:outerShdw blurRad="38100" dist="38100" dir="2700000" algn="tl">
                    <a:srgbClr val="000000">
                      <a:alpha val="43137"/>
                    </a:srgbClr>
                  </a:outerShdw>
                </a:effectLst>
              </a:rPr>
              <a:t>Introduction, Simple Inputs and Outputs</a:t>
            </a:r>
            <a:endParaRPr lang="en-US" sz="4400" i="1" dirty="0"/>
          </a:p>
        </p:txBody>
      </p:sp>
    </p:spTree>
    <p:extLst>
      <p:ext uri="{BB962C8B-B14F-4D97-AF65-F5344CB8AC3E}">
        <p14:creationId xmlns:p14="http://schemas.microsoft.com/office/powerpoint/2010/main" val="30494714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 result for circuit board"/>
          <p:cNvPicPr>
            <a:picLocks noChangeAspect="1" noChangeArrowheads="1"/>
          </p:cNvPicPr>
          <p:nvPr/>
        </p:nvPicPr>
        <p:blipFill rotWithShape="1">
          <a:blip r:embed="rId3">
            <a:extLst>
              <a:ext uri="{28A0092B-C50C-407E-A947-70E740481C1C}">
                <a14:useLocalDpi xmlns:a14="http://schemas.microsoft.com/office/drawing/2010/main" val="0"/>
              </a:ext>
            </a:extLst>
          </a:blip>
          <a:srcRect r="16466"/>
          <a:stretch/>
        </p:blipFill>
        <p:spPr bwMode="auto">
          <a:xfrm>
            <a:off x="0" y="0"/>
            <a:ext cx="916603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468217" y="630717"/>
            <a:ext cx="8229600" cy="1143000"/>
          </a:xfrm>
        </p:spPr>
        <p:txBody>
          <a:bodyPr/>
          <a:lstStyle/>
          <a:p>
            <a:r>
              <a:rPr lang="en-US" sz="6000" b="1" dirty="0" smtClean="0">
                <a:solidFill>
                  <a:schemeClr val="bg1"/>
                </a:solidFill>
                <a:effectLst>
                  <a:outerShdw blurRad="38100" dist="38100" dir="2700000" algn="tl">
                    <a:srgbClr val="000000">
                      <a:alpha val="43137"/>
                    </a:srgbClr>
                  </a:outerShdw>
                </a:effectLst>
              </a:rPr>
              <a:t>Course overview</a:t>
            </a:r>
            <a:endParaRPr lang="en-US" sz="6000" b="1" dirty="0">
              <a:solidFill>
                <a:schemeClr val="bg1"/>
              </a:solidFill>
              <a:effectLst>
                <a:outerShdw blurRad="38100" dist="38100" dir="2700000" algn="tl">
                  <a:srgbClr val="000000">
                    <a:alpha val="43137"/>
                  </a:srgbClr>
                </a:outerShdw>
              </a:effectLst>
            </a:endParaRPr>
          </a:p>
        </p:txBody>
      </p:sp>
      <p:sp>
        <p:nvSpPr>
          <p:cNvPr id="5" name="Text Placeholder 4"/>
          <p:cNvSpPr>
            <a:spLocks noGrp="1"/>
          </p:cNvSpPr>
          <p:nvPr>
            <p:ph type="body" idx="1"/>
          </p:nvPr>
        </p:nvSpPr>
        <p:spPr>
          <a:xfrm>
            <a:off x="685800" y="2404433"/>
            <a:ext cx="7750366" cy="2993833"/>
          </a:xfrm>
          <a:solidFill>
            <a:schemeClr val="bg2">
              <a:lumMod val="50000"/>
            </a:schemeClr>
          </a:solidFill>
        </p:spPr>
        <p:txBody>
          <a:bodyPr/>
          <a:lstStyle/>
          <a:p>
            <a:r>
              <a:rPr lang="en-US" dirty="0" smtClean="0">
                <a:solidFill>
                  <a:schemeClr val="bg1"/>
                </a:solidFill>
                <a:effectLst>
                  <a:outerShdw blurRad="38100" dist="38100" dir="2700000" algn="tl">
                    <a:srgbClr val="000000">
                      <a:alpha val="43137"/>
                    </a:srgbClr>
                  </a:outerShdw>
                </a:effectLst>
              </a:rPr>
              <a:t> </a:t>
            </a:r>
            <a:r>
              <a:rPr lang="en-US" dirty="0" err="1" smtClean="0">
                <a:solidFill>
                  <a:schemeClr val="bg1"/>
                </a:solidFill>
                <a:effectLst>
                  <a:outerShdw blurRad="38100" dist="38100" dir="2700000" algn="tl">
                    <a:srgbClr val="000000">
                      <a:alpha val="43137"/>
                    </a:srgbClr>
                  </a:outerShdw>
                </a:effectLst>
              </a:rPr>
              <a:t>AfN</a:t>
            </a:r>
            <a:r>
              <a:rPr lang="en-US" dirty="0" smtClean="0">
                <a:solidFill>
                  <a:schemeClr val="bg1"/>
                </a:solidFill>
                <a:effectLst>
                  <a:outerShdw blurRad="38100" dist="38100" dir="2700000" algn="tl">
                    <a:srgbClr val="000000">
                      <a:alpha val="43137"/>
                    </a:srgbClr>
                  </a:outerShdw>
                </a:effectLst>
              </a:rPr>
              <a:t> #1: Intro, Simple Inputs and Outputs</a:t>
            </a:r>
          </a:p>
          <a:p>
            <a:r>
              <a:rPr lang="en-US" dirty="0" smtClean="0">
                <a:solidFill>
                  <a:schemeClr val="bg1"/>
                </a:solidFill>
                <a:effectLst>
                  <a:outerShdw blurRad="38100" dist="38100" dir="2700000" algn="tl">
                    <a:srgbClr val="000000">
                      <a:alpha val="43137"/>
                    </a:srgbClr>
                  </a:outerShdw>
                </a:effectLst>
              </a:rPr>
              <a:t> </a:t>
            </a:r>
            <a:r>
              <a:rPr lang="en-US" dirty="0" err="1" smtClean="0">
                <a:solidFill>
                  <a:schemeClr val="bg1"/>
                </a:solidFill>
                <a:effectLst>
                  <a:outerShdw blurRad="38100" dist="38100" dir="2700000" algn="tl">
                    <a:srgbClr val="000000">
                      <a:alpha val="43137"/>
                    </a:srgbClr>
                  </a:outerShdw>
                </a:effectLst>
              </a:rPr>
              <a:t>AfN</a:t>
            </a:r>
            <a:r>
              <a:rPr lang="en-US" dirty="0" smtClean="0">
                <a:solidFill>
                  <a:schemeClr val="bg1"/>
                </a:solidFill>
                <a:effectLst>
                  <a:outerShdw blurRad="38100" dist="38100" dir="2700000" algn="tl">
                    <a:srgbClr val="000000">
                      <a:alpha val="43137"/>
                    </a:srgbClr>
                  </a:outerShdw>
                </a:effectLst>
              </a:rPr>
              <a:t> #2: Advanced </a:t>
            </a:r>
            <a:r>
              <a:rPr lang="en-US" dirty="0" err="1" smtClean="0">
                <a:solidFill>
                  <a:schemeClr val="bg1"/>
                </a:solidFill>
                <a:effectLst>
                  <a:outerShdw blurRad="38100" dist="38100" dir="2700000" algn="tl">
                    <a:srgbClr val="000000">
                      <a:alpha val="43137"/>
                    </a:srgbClr>
                  </a:outerShdw>
                </a:effectLst>
              </a:rPr>
              <a:t>Input/Output</a:t>
            </a:r>
            <a:endParaRPr lang="en-US" dirty="0" smtClean="0">
              <a:solidFill>
                <a:schemeClr val="bg1"/>
              </a:solidFill>
              <a:effectLst>
                <a:outerShdw blurRad="38100" dist="38100" dir="2700000" algn="tl">
                  <a:srgbClr val="000000">
                    <a:alpha val="43137"/>
                  </a:srgbClr>
                </a:outerShdw>
              </a:effectLst>
            </a:endParaRPr>
          </a:p>
          <a:p>
            <a:r>
              <a:rPr lang="en-US" dirty="0" smtClean="0">
                <a:solidFill>
                  <a:schemeClr val="bg1"/>
                </a:solidFill>
                <a:effectLst>
                  <a:outerShdw blurRad="38100" dist="38100" dir="2700000" algn="tl">
                    <a:srgbClr val="000000">
                      <a:alpha val="43137"/>
                    </a:srgbClr>
                  </a:outerShdw>
                </a:effectLst>
              </a:rPr>
              <a:t> </a:t>
            </a:r>
            <a:r>
              <a:rPr lang="en-US" dirty="0" err="1" smtClean="0">
                <a:solidFill>
                  <a:schemeClr val="bg1"/>
                </a:solidFill>
                <a:effectLst>
                  <a:outerShdw blurRad="38100" dist="38100" dir="2700000" algn="tl">
                    <a:srgbClr val="000000">
                      <a:alpha val="43137"/>
                    </a:srgbClr>
                  </a:outerShdw>
                </a:effectLst>
              </a:rPr>
              <a:t>AfN</a:t>
            </a:r>
            <a:r>
              <a:rPr lang="en-US" dirty="0" smtClean="0">
                <a:solidFill>
                  <a:schemeClr val="bg1"/>
                </a:solidFill>
                <a:effectLst>
                  <a:outerShdw blurRad="38100" dist="38100" dir="2700000" algn="tl">
                    <a:srgbClr val="000000">
                      <a:alpha val="43137"/>
                    </a:srgbClr>
                  </a:outerShdw>
                </a:effectLst>
              </a:rPr>
              <a:t> #3: Motors, Data logging/computers</a:t>
            </a:r>
          </a:p>
          <a:p>
            <a:r>
              <a:rPr lang="en-US" dirty="0" smtClean="0">
                <a:solidFill>
                  <a:schemeClr val="bg1"/>
                </a:solidFill>
                <a:effectLst>
                  <a:outerShdw blurRad="38100" dist="38100" dir="2700000" algn="tl">
                    <a:srgbClr val="000000">
                      <a:alpha val="43137"/>
                    </a:srgbClr>
                  </a:outerShdw>
                </a:effectLst>
              </a:rPr>
              <a:t> </a:t>
            </a:r>
            <a:r>
              <a:rPr lang="en-US" dirty="0" err="1" smtClean="0">
                <a:solidFill>
                  <a:schemeClr val="bg1"/>
                </a:solidFill>
                <a:effectLst>
                  <a:outerShdw blurRad="38100" dist="38100" dir="2700000" algn="tl">
                    <a:srgbClr val="000000">
                      <a:alpha val="43137"/>
                    </a:srgbClr>
                  </a:outerShdw>
                </a:effectLst>
              </a:rPr>
              <a:t>AfN</a:t>
            </a:r>
            <a:r>
              <a:rPr lang="en-US" dirty="0" smtClean="0">
                <a:solidFill>
                  <a:schemeClr val="bg1"/>
                </a:solidFill>
                <a:effectLst>
                  <a:outerShdw blurRad="38100" dist="38100" dir="2700000" algn="tl">
                    <a:srgbClr val="000000">
                      <a:alpha val="43137"/>
                    </a:srgbClr>
                  </a:outerShdw>
                </a:effectLst>
              </a:rPr>
              <a:t> #4: Advanced computer interface</a:t>
            </a:r>
          </a:p>
          <a:p>
            <a:r>
              <a:rPr lang="en-US" dirty="0" smtClean="0">
                <a:solidFill>
                  <a:schemeClr val="bg1"/>
                </a:solidFill>
                <a:effectLst>
                  <a:outerShdw blurRad="38100" dist="38100" dir="2700000" algn="tl">
                    <a:srgbClr val="000000">
                      <a:alpha val="43137"/>
                    </a:srgbClr>
                  </a:outerShdw>
                </a:effectLst>
              </a:rPr>
              <a:t> </a:t>
            </a:r>
            <a:r>
              <a:rPr lang="en-US" dirty="0" err="1" smtClean="0">
                <a:solidFill>
                  <a:schemeClr val="bg1"/>
                </a:solidFill>
                <a:effectLst>
                  <a:outerShdw blurRad="38100" dist="38100" dir="2700000" algn="tl">
                    <a:srgbClr val="000000">
                      <a:alpha val="43137"/>
                    </a:srgbClr>
                  </a:outerShdw>
                </a:effectLst>
              </a:rPr>
              <a:t>AfN</a:t>
            </a:r>
            <a:r>
              <a:rPr lang="en-US" dirty="0" smtClean="0">
                <a:solidFill>
                  <a:schemeClr val="bg1"/>
                </a:solidFill>
                <a:effectLst>
                  <a:outerShdw blurRad="38100" dist="38100" dir="2700000" algn="tl">
                    <a:srgbClr val="000000">
                      <a:alpha val="43137"/>
                    </a:srgbClr>
                  </a:outerShdw>
                </a:effectLst>
              </a:rPr>
              <a:t> #5: Student projects</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28368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180" y="837308"/>
            <a:ext cx="8229600" cy="1143000"/>
          </a:xfrm>
        </p:spPr>
        <p:txBody>
          <a:bodyPr/>
          <a:lstStyle/>
          <a:p>
            <a:r>
              <a:rPr lang="en-US" sz="3200" dirty="0" smtClean="0"/>
              <a:t>AfN#1: Introduction, Simple Inputs and Outputs, Arduino shields</a:t>
            </a:r>
            <a:endParaRPr lang="en-US" sz="3200" dirty="0"/>
          </a:p>
        </p:txBody>
      </p:sp>
      <p:sp>
        <p:nvSpPr>
          <p:cNvPr id="3" name="Text Placeholder 2"/>
          <p:cNvSpPr>
            <a:spLocks noGrp="1"/>
          </p:cNvSpPr>
          <p:nvPr>
            <p:ph type="body" idx="1"/>
          </p:nvPr>
        </p:nvSpPr>
        <p:spPr>
          <a:xfrm>
            <a:off x="452180" y="1980308"/>
            <a:ext cx="8229600" cy="4456009"/>
          </a:xfrm>
        </p:spPr>
        <p:txBody>
          <a:bodyPr/>
          <a:lstStyle/>
          <a:p>
            <a:pPr marL="546100" indent="-342900">
              <a:buFont typeface="+mj-lt"/>
              <a:buAutoNum type="arabicPeriod"/>
            </a:pPr>
            <a:r>
              <a:rPr lang="en-US" sz="1800" dirty="0" smtClean="0"/>
              <a:t> Anatomy of an Arduino</a:t>
            </a:r>
          </a:p>
          <a:p>
            <a:pPr marL="546100" indent="-342900">
              <a:buFont typeface="+mj-lt"/>
              <a:buAutoNum type="arabicPeriod"/>
            </a:pPr>
            <a:r>
              <a:rPr lang="en-US" sz="1800" dirty="0" smtClean="0"/>
              <a:t> </a:t>
            </a:r>
            <a:r>
              <a:rPr lang="en-US" sz="1800" dirty="0" err="1" smtClean="0"/>
              <a:t>Input/Output</a:t>
            </a:r>
            <a:r>
              <a:rPr lang="en-US" sz="1800" dirty="0" smtClean="0"/>
              <a:t> overview</a:t>
            </a:r>
          </a:p>
          <a:p>
            <a:pPr marL="546100" indent="-342900">
              <a:buFont typeface="+mj-lt"/>
              <a:buAutoNum type="arabicPeriod"/>
            </a:pPr>
            <a:r>
              <a:rPr lang="en-US" sz="1800" dirty="0"/>
              <a:t> </a:t>
            </a:r>
            <a:r>
              <a:rPr lang="en-US" sz="1800" dirty="0" smtClean="0"/>
              <a:t>Your first Arduino program: Blink</a:t>
            </a:r>
          </a:p>
          <a:p>
            <a:pPr marL="977900" lvl="1" indent="-342900">
              <a:buFont typeface="+mj-lt"/>
              <a:buAutoNum type="arabicPeriod"/>
            </a:pPr>
            <a:r>
              <a:rPr lang="en-US" sz="1800" dirty="0"/>
              <a:t> </a:t>
            </a:r>
            <a:r>
              <a:rPr lang="en-US" sz="1800" dirty="0" smtClean="0"/>
              <a:t>A simple Digital Output: </a:t>
            </a:r>
            <a:r>
              <a:rPr lang="en-US" sz="1800" dirty="0" err="1" smtClean="0"/>
              <a:t>digitalWrite</a:t>
            </a:r>
            <a:r>
              <a:rPr lang="en-US" sz="1800" dirty="0" smtClean="0"/>
              <a:t>(pin, STATE);</a:t>
            </a:r>
          </a:p>
          <a:p>
            <a:pPr marL="546100" indent="-342900">
              <a:buFont typeface="+mj-lt"/>
              <a:buAutoNum type="arabicPeriod"/>
            </a:pPr>
            <a:r>
              <a:rPr lang="en-US" sz="1800" dirty="0" smtClean="0"/>
              <a:t>Digital Inputs</a:t>
            </a:r>
          </a:p>
          <a:p>
            <a:pPr marL="977900" lvl="1" indent="-342900">
              <a:buFont typeface="+mj-lt"/>
              <a:buAutoNum type="arabicPeriod"/>
            </a:pPr>
            <a:r>
              <a:rPr lang="en-US" sz="1800" dirty="0"/>
              <a:t> </a:t>
            </a:r>
            <a:r>
              <a:rPr lang="en-US" sz="1800" dirty="0" smtClean="0"/>
              <a:t>Buttons/levers</a:t>
            </a:r>
          </a:p>
          <a:p>
            <a:pPr marL="977900" lvl="1" indent="-342900">
              <a:buFont typeface="+mj-lt"/>
              <a:buAutoNum type="arabicPeriod"/>
            </a:pPr>
            <a:r>
              <a:rPr lang="en-US" sz="1800" dirty="0"/>
              <a:t> </a:t>
            </a:r>
            <a:r>
              <a:rPr lang="en-US" sz="1800" dirty="0" err="1" smtClean="0"/>
              <a:t>digitalRead</a:t>
            </a:r>
            <a:r>
              <a:rPr lang="en-US" sz="1800" dirty="0" smtClean="0"/>
              <a:t>(pin);</a:t>
            </a:r>
          </a:p>
          <a:p>
            <a:pPr marL="546100" indent="-342900">
              <a:buFont typeface="+mj-lt"/>
              <a:buAutoNum type="arabicPeriod"/>
            </a:pPr>
            <a:r>
              <a:rPr lang="en-US" sz="1800" dirty="0"/>
              <a:t> </a:t>
            </a:r>
            <a:r>
              <a:rPr lang="en-US" sz="1800" dirty="0" smtClean="0"/>
              <a:t>Analog Inputs</a:t>
            </a:r>
          </a:p>
          <a:p>
            <a:pPr marL="977900" lvl="1" indent="-342900">
              <a:buFont typeface="+mj-lt"/>
              <a:buAutoNum type="arabicPeriod"/>
            </a:pPr>
            <a:r>
              <a:rPr lang="en-US" sz="1800" dirty="0"/>
              <a:t> </a:t>
            </a:r>
            <a:r>
              <a:rPr lang="en-US" sz="1800" dirty="0" smtClean="0"/>
              <a:t>Potentiometer input (voltage divider)</a:t>
            </a:r>
          </a:p>
          <a:p>
            <a:pPr marL="977900" lvl="1" indent="-342900">
              <a:buFont typeface="+mj-lt"/>
              <a:buAutoNum type="arabicPeriod"/>
            </a:pPr>
            <a:r>
              <a:rPr lang="en-US" sz="1800" dirty="0"/>
              <a:t> </a:t>
            </a:r>
            <a:r>
              <a:rPr lang="en-US" sz="1800" dirty="0" err="1" smtClean="0"/>
              <a:t>analogRead</a:t>
            </a:r>
            <a:r>
              <a:rPr lang="en-US" sz="1800" dirty="0" smtClean="0"/>
              <a:t>(pin);</a:t>
            </a:r>
          </a:p>
          <a:p>
            <a:pPr marL="977900" lvl="1" indent="-342900">
              <a:buFont typeface="+mj-lt"/>
              <a:buAutoNum type="arabicPeriod"/>
            </a:pPr>
            <a:r>
              <a:rPr lang="en-US" sz="1800" dirty="0"/>
              <a:t> </a:t>
            </a:r>
            <a:r>
              <a:rPr lang="en-US" sz="1800" dirty="0" smtClean="0"/>
              <a:t>Serial plotter</a:t>
            </a:r>
          </a:p>
          <a:p>
            <a:pPr marL="546100" indent="-342900">
              <a:buFont typeface="+mj-lt"/>
              <a:buAutoNum type="arabicPeriod"/>
            </a:pPr>
            <a:r>
              <a:rPr lang="en-US" sz="1800" dirty="0"/>
              <a:t> </a:t>
            </a:r>
            <a:r>
              <a:rPr lang="en-US" sz="1800" dirty="0" smtClean="0"/>
              <a:t>IR beam break detector</a:t>
            </a:r>
          </a:p>
          <a:p>
            <a:pPr marL="546100" indent="-342900">
              <a:buFont typeface="+mj-lt"/>
              <a:buAutoNum type="arabicPeriod"/>
            </a:pPr>
            <a:r>
              <a:rPr lang="en-US" sz="1800" dirty="0"/>
              <a:t> </a:t>
            </a:r>
            <a:r>
              <a:rPr lang="en-US" sz="1800" dirty="0" err="1" smtClean="0"/>
              <a:t>OpenMaze</a:t>
            </a:r>
            <a:r>
              <a:rPr lang="en-US" sz="1800" dirty="0" smtClean="0"/>
              <a:t> shields</a:t>
            </a:r>
            <a:endParaRPr lang="en-US" sz="1800" dirty="0"/>
          </a:p>
        </p:txBody>
      </p:sp>
      <p:sp>
        <p:nvSpPr>
          <p:cNvPr id="4" name="TextBox 3"/>
          <p:cNvSpPr txBox="1"/>
          <p:nvPr/>
        </p:nvSpPr>
        <p:spPr>
          <a:xfrm>
            <a:off x="150262" y="0"/>
            <a:ext cx="5894025" cy="707886"/>
          </a:xfrm>
          <a:prstGeom prst="rect">
            <a:avLst/>
          </a:prstGeom>
          <a:noFill/>
        </p:spPr>
        <p:txBody>
          <a:bodyPr wrap="square" rtlCol="0">
            <a:spAutoFit/>
          </a:bodyPr>
          <a:lstStyle/>
          <a:p>
            <a:r>
              <a:rPr lang="en-US" sz="4000" b="1" i="1" u="sng" dirty="0" smtClean="0">
                <a:effectLst>
                  <a:outerShdw blurRad="38100" dist="38100" dir="2700000" algn="tl">
                    <a:srgbClr val="000000">
                      <a:alpha val="43137"/>
                    </a:srgbClr>
                  </a:outerShdw>
                </a:effectLst>
              </a:rPr>
              <a:t>TODAY:</a:t>
            </a:r>
            <a:endParaRPr lang="en-US" sz="4000" b="1"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140626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413"/>
          <p:cNvPicPr preferRelativeResize="0"/>
          <p:nvPr/>
        </p:nvPicPr>
        <p:blipFill rotWithShape="1">
          <a:blip r:embed="rId3">
            <a:alphaModFix/>
          </a:blip>
          <a:srcRect/>
          <a:stretch/>
        </p:blipFill>
        <p:spPr>
          <a:xfrm>
            <a:off x="2265755" y="2908452"/>
            <a:ext cx="4311316" cy="2934022"/>
          </a:xfrm>
          <a:prstGeom prst="rect">
            <a:avLst/>
          </a:prstGeom>
          <a:noFill/>
          <a:ln>
            <a:noFill/>
          </a:ln>
        </p:spPr>
      </p:pic>
      <p:sp>
        <p:nvSpPr>
          <p:cNvPr id="5" name="TextBox 4"/>
          <p:cNvSpPr txBox="1"/>
          <p:nvPr/>
        </p:nvSpPr>
        <p:spPr>
          <a:xfrm>
            <a:off x="253388" y="194099"/>
            <a:ext cx="8108414" cy="707886"/>
          </a:xfrm>
          <a:prstGeom prst="rect">
            <a:avLst/>
          </a:prstGeom>
          <a:noFill/>
        </p:spPr>
        <p:txBody>
          <a:bodyPr wrap="square" rtlCol="0">
            <a:spAutoFit/>
          </a:bodyPr>
          <a:lstStyle/>
          <a:p>
            <a:r>
              <a:rPr lang="en-US" sz="4000" b="1" dirty="0" smtClean="0">
                <a:effectLst>
                  <a:outerShdw blurRad="38100" dist="38100" dir="2700000" algn="tl">
                    <a:srgbClr val="000000">
                      <a:alpha val="43137"/>
                    </a:srgbClr>
                  </a:outerShdw>
                </a:effectLst>
              </a:rPr>
              <a:t>Anatomy of an Arduino</a:t>
            </a:r>
            <a:endParaRPr lang="en-US" sz="4000" b="1" dirty="0">
              <a:effectLst>
                <a:outerShdw blurRad="38100" dist="38100" dir="2700000" algn="tl">
                  <a:srgbClr val="000000">
                    <a:alpha val="43137"/>
                  </a:srgbClr>
                </a:outerShdw>
              </a:effectLst>
            </a:endParaRPr>
          </a:p>
        </p:txBody>
      </p:sp>
      <p:sp>
        <p:nvSpPr>
          <p:cNvPr id="6" name="TextBox 5"/>
          <p:cNvSpPr txBox="1"/>
          <p:nvPr/>
        </p:nvSpPr>
        <p:spPr>
          <a:xfrm>
            <a:off x="4241494" y="2522863"/>
            <a:ext cx="1883884" cy="307777"/>
          </a:xfrm>
          <a:prstGeom prst="rect">
            <a:avLst/>
          </a:prstGeom>
          <a:noFill/>
        </p:spPr>
        <p:txBody>
          <a:bodyPr wrap="square" rtlCol="0">
            <a:spAutoFit/>
          </a:bodyPr>
          <a:lstStyle/>
          <a:p>
            <a:r>
              <a:rPr lang="en-US" dirty="0" smtClean="0"/>
              <a:t>Digital input/outputs</a:t>
            </a:r>
            <a:endParaRPr lang="en-US" dirty="0"/>
          </a:p>
        </p:txBody>
      </p:sp>
      <p:sp>
        <p:nvSpPr>
          <p:cNvPr id="7" name="TextBox 6"/>
          <p:cNvSpPr txBox="1"/>
          <p:nvPr/>
        </p:nvSpPr>
        <p:spPr>
          <a:xfrm>
            <a:off x="6400802" y="2569030"/>
            <a:ext cx="1740665" cy="523220"/>
          </a:xfrm>
          <a:prstGeom prst="rect">
            <a:avLst/>
          </a:prstGeom>
          <a:noFill/>
        </p:spPr>
        <p:txBody>
          <a:bodyPr wrap="square" rtlCol="0">
            <a:spAutoFit/>
          </a:bodyPr>
          <a:lstStyle/>
          <a:p>
            <a:r>
              <a:rPr lang="en-US" dirty="0" smtClean="0"/>
              <a:t>Serial RX/TX (receive/transmit)</a:t>
            </a:r>
            <a:endParaRPr lang="en-US" dirty="0"/>
          </a:p>
        </p:txBody>
      </p:sp>
      <p:sp>
        <p:nvSpPr>
          <p:cNvPr id="10" name="TextBox 9"/>
          <p:cNvSpPr txBox="1"/>
          <p:nvPr/>
        </p:nvSpPr>
        <p:spPr>
          <a:xfrm>
            <a:off x="1046602" y="3536415"/>
            <a:ext cx="1450507" cy="523220"/>
          </a:xfrm>
          <a:prstGeom prst="rect">
            <a:avLst/>
          </a:prstGeom>
          <a:noFill/>
        </p:spPr>
        <p:txBody>
          <a:bodyPr wrap="square" rtlCol="0">
            <a:spAutoFit/>
          </a:bodyPr>
          <a:lstStyle/>
          <a:p>
            <a:r>
              <a:rPr lang="en-US" dirty="0" smtClean="0"/>
              <a:t>USB </a:t>
            </a:r>
          </a:p>
          <a:p>
            <a:r>
              <a:rPr lang="en-US" dirty="0" smtClean="0"/>
              <a:t>(to computer)</a:t>
            </a:r>
            <a:endParaRPr lang="en-US" dirty="0"/>
          </a:p>
        </p:txBody>
      </p:sp>
      <p:sp>
        <p:nvSpPr>
          <p:cNvPr id="11" name="TextBox 10"/>
          <p:cNvSpPr txBox="1"/>
          <p:nvPr/>
        </p:nvSpPr>
        <p:spPr>
          <a:xfrm>
            <a:off x="2622014" y="2517442"/>
            <a:ext cx="1233890" cy="307777"/>
          </a:xfrm>
          <a:prstGeom prst="rect">
            <a:avLst/>
          </a:prstGeom>
          <a:noFill/>
        </p:spPr>
        <p:txBody>
          <a:bodyPr wrap="square" rtlCol="0">
            <a:spAutoFit/>
          </a:bodyPr>
          <a:lstStyle/>
          <a:p>
            <a:r>
              <a:rPr lang="en-US" dirty="0" smtClean="0"/>
              <a:t>Reset button</a:t>
            </a:r>
            <a:endParaRPr lang="en-US" dirty="0"/>
          </a:p>
        </p:txBody>
      </p:sp>
      <p:sp>
        <p:nvSpPr>
          <p:cNvPr id="12" name="TextBox 11"/>
          <p:cNvSpPr txBox="1"/>
          <p:nvPr/>
        </p:nvSpPr>
        <p:spPr>
          <a:xfrm>
            <a:off x="5538729" y="5920286"/>
            <a:ext cx="1371601" cy="307777"/>
          </a:xfrm>
          <a:prstGeom prst="rect">
            <a:avLst/>
          </a:prstGeom>
          <a:noFill/>
        </p:spPr>
        <p:txBody>
          <a:bodyPr wrap="square" rtlCol="0">
            <a:spAutoFit/>
          </a:bodyPr>
          <a:lstStyle/>
          <a:p>
            <a:r>
              <a:rPr lang="en-US" dirty="0" smtClean="0"/>
              <a:t>Analog inputs</a:t>
            </a:r>
            <a:endParaRPr lang="en-US" dirty="0"/>
          </a:p>
        </p:txBody>
      </p:sp>
      <p:sp>
        <p:nvSpPr>
          <p:cNvPr id="13" name="TextBox 12"/>
          <p:cNvSpPr txBox="1"/>
          <p:nvPr/>
        </p:nvSpPr>
        <p:spPr>
          <a:xfrm>
            <a:off x="4421413" y="5920286"/>
            <a:ext cx="1035585" cy="307777"/>
          </a:xfrm>
          <a:prstGeom prst="rect">
            <a:avLst/>
          </a:prstGeom>
          <a:noFill/>
        </p:spPr>
        <p:txBody>
          <a:bodyPr wrap="square" rtlCol="0">
            <a:spAutoFit/>
          </a:bodyPr>
          <a:lstStyle/>
          <a:p>
            <a:r>
              <a:rPr lang="en-US" dirty="0" smtClean="0"/>
              <a:t>+5V, GND</a:t>
            </a:r>
            <a:endParaRPr lang="en-US" dirty="0"/>
          </a:p>
        </p:txBody>
      </p:sp>
      <p:sp>
        <p:nvSpPr>
          <p:cNvPr id="14" name="TextBox 13"/>
          <p:cNvSpPr txBox="1"/>
          <p:nvPr/>
        </p:nvSpPr>
        <p:spPr>
          <a:xfrm>
            <a:off x="925417" y="5130184"/>
            <a:ext cx="1696597" cy="523220"/>
          </a:xfrm>
          <a:prstGeom prst="rect">
            <a:avLst/>
          </a:prstGeom>
          <a:noFill/>
        </p:spPr>
        <p:txBody>
          <a:bodyPr wrap="square" rtlCol="0">
            <a:spAutoFit/>
          </a:bodyPr>
          <a:lstStyle/>
          <a:p>
            <a:r>
              <a:rPr lang="en-US" dirty="0" smtClean="0"/>
              <a:t>Ext. power </a:t>
            </a:r>
          </a:p>
          <a:p>
            <a:r>
              <a:rPr lang="en-US" dirty="0" smtClean="0"/>
              <a:t>(if not from USB)</a:t>
            </a:r>
            <a:endParaRPr lang="en-US" dirty="0"/>
          </a:p>
        </p:txBody>
      </p:sp>
      <p:sp>
        <p:nvSpPr>
          <p:cNvPr id="15" name="TextBox 14"/>
          <p:cNvSpPr txBox="1"/>
          <p:nvPr/>
        </p:nvSpPr>
        <p:spPr>
          <a:xfrm>
            <a:off x="7102161" y="4519536"/>
            <a:ext cx="1535063" cy="738664"/>
          </a:xfrm>
          <a:prstGeom prst="rect">
            <a:avLst/>
          </a:prstGeom>
          <a:noFill/>
        </p:spPr>
        <p:txBody>
          <a:bodyPr wrap="square" rtlCol="0">
            <a:spAutoFit/>
          </a:bodyPr>
          <a:lstStyle/>
          <a:p>
            <a:r>
              <a:rPr lang="en-US" b="1" dirty="0" smtClean="0"/>
              <a:t>ATMEL</a:t>
            </a:r>
          </a:p>
          <a:p>
            <a:r>
              <a:rPr lang="en-US" b="1" dirty="0" smtClean="0"/>
              <a:t>Microcontroller chip</a:t>
            </a:r>
            <a:endParaRPr lang="en-US" b="1" dirty="0"/>
          </a:p>
        </p:txBody>
      </p:sp>
      <p:cxnSp>
        <p:nvCxnSpPr>
          <p:cNvPr id="17" name="Straight Arrow Connector 16"/>
          <p:cNvCxnSpPr/>
          <p:nvPr/>
        </p:nvCxnSpPr>
        <p:spPr>
          <a:xfrm flipH="1">
            <a:off x="6202497" y="4842179"/>
            <a:ext cx="899664" cy="933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46602" y="1147053"/>
            <a:ext cx="7216050" cy="738664"/>
          </a:xfrm>
          <a:prstGeom prst="rect">
            <a:avLst/>
          </a:prstGeom>
          <a:noFill/>
        </p:spPr>
        <p:txBody>
          <a:bodyPr wrap="square" rtlCol="0">
            <a:spAutoFit/>
          </a:bodyPr>
          <a:lstStyle/>
          <a:p>
            <a:r>
              <a:rPr lang="en-US" b="1" i="1" dirty="0" smtClean="0"/>
              <a:t>An Arduino breaks out the most useful features of the ATMEL microcontroller chip into connectors (headers) that make it easy to interface with electronic circuits (e.g. sensors and motors), and program via USB.</a:t>
            </a:r>
            <a:endParaRPr lang="en-US" b="1" i="1" dirty="0"/>
          </a:p>
        </p:txBody>
      </p:sp>
    </p:spTree>
    <p:extLst>
      <p:ext uri="{BB962C8B-B14F-4D97-AF65-F5344CB8AC3E}">
        <p14:creationId xmlns:p14="http://schemas.microsoft.com/office/powerpoint/2010/main" val="850307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33" y="175485"/>
            <a:ext cx="8686800" cy="1143000"/>
          </a:xfrm>
        </p:spPr>
        <p:txBody>
          <a:bodyPr/>
          <a:lstStyle/>
          <a:p>
            <a:r>
              <a:rPr lang="en-US" sz="4000" b="1" dirty="0" smtClean="0">
                <a:effectLst>
                  <a:outerShdw blurRad="38100" dist="38100" dir="2700000" algn="tl">
                    <a:srgbClr val="000000">
                      <a:alpha val="43137"/>
                    </a:srgbClr>
                  </a:outerShdw>
                </a:effectLst>
              </a:rPr>
              <a:t>Inputs and Outputs: </a:t>
            </a:r>
            <a:br>
              <a:rPr lang="en-US" sz="4000" b="1" dirty="0" smtClean="0">
                <a:effectLst>
                  <a:outerShdw blurRad="38100" dist="38100" dir="2700000" algn="tl">
                    <a:srgbClr val="000000">
                      <a:alpha val="43137"/>
                    </a:srgbClr>
                  </a:outerShdw>
                </a:effectLst>
              </a:rPr>
            </a:br>
            <a:r>
              <a:rPr lang="en-US" sz="4000" b="1" dirty="0" smtClean="0">
                <a:effectLst>
                  <a:outerShdw blurRad="38100" dist="38100" dir="2700000" algn="tl">
                    <a:srgbClr val="000000">
                      <a:alpha val="43137"/>
                    </a:srgbClr>
                  </a:outerShdw>
                </a:effectLst>
              </a:rPr>
              <a:t>Sensory and Motor Systems</a:t>
            </a:r>
            <a:endParaRPr lang="en-US" sz="40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600200"/>
            <a:ext cx="4070733" cy="5257800"/>
          </a:xfrm>
        </p:spPr>
        <p:txBody>
          <a:bodyPr>
            <a:normAutofit fontScale="70000" lnSpcReduction="20000"/>
          </a:bodyPr>
          <a:lstStyle/>
          <a:p>
            <a:r>
              <a:rPr lang="en-US" dirty="0" smtClean="0"/>
              <a:t> Digital input/output</a:t>
            </a:r>
          </a:p>
          <a:p>
            <a:pPr lvl="1"/>
            <a:r>
              <a:rPr lang="en-US" dirty="0" smtClean="0"/>
              <a:t> </a:t>
            </a:r>
            <a:r>
              <a:rPr lang="en-US" dirty="0" err="1" smtClean="0"/>
              <a:t>digitalRead</a:t>
            </a:r>
            <a:r>
              <a:rPr lang="en-US" dirty="0" smtClean="0"/>
              <a:t>(</a:t>
            </a:r>
            <a:r>
              <a:rPr lang="en-US" dirty="0" err="1" smtClean="0"/>
              <a:t>readPin</a:t>
            </a:r>
            <a:r>
              <a:rPr lang="en-US" dirty="0" smtClean="0"/>
              <a:t>); </a:t>
            </a:r>
          </a:p>
          <a:p>
            <a:pPr lvl="1"/>
            <a:r>
              <a:rPr lang="en-US" dirty="0"/>
              <a:t> </a:t>
            </a:r>
            <a:r>
              <a:rPr lang="en-US" dirty="0" err="1" smtClean="0"/>
              <a:t>digitalWrite</a:t>
            </a:r>
            <a:r>
              <a:rPr lang="en-US" dirty="0" smtClean="0"/>
              <a:t>(</a:t>
            </a:r>
            <a:r>
              <a:rPr lang="en-US" dirty="0" err="1" smtClean="0"/>
              <a:t>outPin</a:t>
            </a:r>
            <a:r>
              <a:rPr lang="en-US" dirty="0" smtClean="0"/>
              <a:t>, HIGH/LOW);</a:t>
            </a:r>
          </a:p>
          <a:p>
            <a:pPr lvl="1"/>
            <a:r>
              <a:rPr lang="en-US" dirty="0" smtClean="0"/>
              <a:t> TTL: 0/+5V</a:t>
            </a:r>
          </a:p>
          <a:p>
            <a:pPr lvl="1"/>
            <a:r>
              <a:rPr lang="en-US" dirty="0" smtClean="0"/>
              <a:t> Buttons: INPUT_PULLUP</a:t>
            </a:r>
          </a:p>
          <a:p>
            <a:pPr lvl="1"/>
            <a:r>
              <a:rPr lang="en-US" dirty="0" smtClean="0"/>
              <a:t> Digital communication protocols</a:t>
            </a:r>
          </a:p>
          <a:p>
            <a:pPr lvl="2"/>
            <a:r>
              <a:rPr lang="en-US" dirty="0" smtClean="0"/>
              <a:t> Using Arduino libraries</a:t>
            </a:r>
          </a:p>
          <a:p>
            <a:pPr lvl="2"/>
            <a:r>
              <a:rPr lang="en-US" dirty="0" smtClean="0"/>
              <a:t> Serial</a:t>
            </a:r>
          </a:p>
          <a:p>
            <a:pPr lvl="2"/>
            <a:r>
              <a:rPr lang="en-US" dirty="0" smtClean="0"/>
              <a:t> I2C, SPI</a:t>
            </a:r>
          </a:p>
          <a:p>
            <a:r>
              <a:rPr lang="en-US" dirty="0" smtClean="0"/>
              <a:t> Analog input (and ~output)</a:t>
            </a:r>
          </a:p>
          <a:p>
            <a:pPr lvl="1"/>
            <a:r>
              <a:rPr lang="en-US" dirty="0"/>
              <a:t> </a:t>
            </a:r>
            <a:r>
              <a:rPr lang="en-US" dirty="0" err="1" smtClean="0"/>
              <a:t>analogRead</a:t>
            </a:r>
            <a:r>
              <a:rPr lang="en-US" dirty="0" smtClean="0"/>
              <a:t>(</a:t>
            </a:r>
            <a:r>
              <a:rPr lang="en-US" dirty="0" err="1" smtClean="0"/>
              <a:t>readPin</a:t>
            </a:r>
            <a:r>
              <a:rPr lang="en-US" dirty="0" smtClean="0"/>
              <a:t>);</a:t>
            </a:r>
            <a:endParaRPr lang="en-US" dirty="0"/>
          </a:p>
          <a:p>
            <a:pPr lvl="1"/>
            <a:r>
              <a:rPr lang="en-US" dirty="0" smtClean="0"/>
              <a:t> 8bit ADC</a:t>
            </a:r>
          </a:p>
          <a:p>
            <a:pPr lvl="1"/>
            <a:r>
              <a:rPr lang="en-US" dirty="0"/>
              <a:t> </a:t>
            </a:r>
            <a:r>
              <a:rPr lang="en-US" dirty="0" err="1" smtClean="0"/>
              <a:t>analogWrite</a:t>
            </a:r>
            <a:r>
              <a:rPr lang="en-US" dirty="0" smtClean="0"/>
              <a:t>(PWM pin);</a:t>
            </a:r>
            <a:endParaRPr lang="en-US" dirty="0"/>
          </a:p>
        </p:txBody>
      </p:sp>
      <p:pic>
        <p:nvPicPr>
          <p:cNvPr id="4" name="Shape 413"/>
          <p:cNvPicPr preferRelativeResize="0"/>
          <p:nvPr/>
        </p:nvPicPr>
        <p:blipFill rotWithShape="1">
          <a:blip r:embed="rId2">
            <a:alphaModFix/>
          </a:blip>
          <a:srcRect/>
          <a:stretch/>
        </p:blipFill>
        <p:spPr>
          <a:xfrm>
            <a:off x="4946572" y="2974554"/>
            <a:ext cx="3602517" cy="2471312"/>
          </a:xfrm>
          <a:prstGeom prst="rect">
            <a:avLst/>
          </a:prstGeom>
          <a:noFill/>
          <a:ln>
            <a:noFill/>
          </a:ln>
        </p:spPr>
      </p:pic>
      <p:cxnSp>
        <p:nvCxnSpPr>
          <p:cNvPr id="6" name="Straight Arrow Connector 5"/>
          <p:cNvCxnSpPr/>
          <p:nvPr/>
        </p:nvCxnSpPr>
        <p:spPr>
          <a:xfrm>
            <a:off x="3690651" y="1795749"/>
            <a:ext cx="3393195" cy="1035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164376" y="5552501"/>
            <a:ext cx="3745735" cy="75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29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2" name="TextBox 1"/>
          <p:cNvSpPr txBox="1"/>
          <p:nvPr/>
        </p:nvSpPr>
        <p:spPr>
          <a:xfrm>
            <a:off x="143218" y="42887"/>
            <a:ext cx="8912646" cy="954107"/>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rPr>
              <a:t>Simple Digital Outputs: </a:t>
            </a:r>
          </a:p>
          <a:p>
            <a:r>
              <a:rPr lang="en-US" sz="2400" b="1" dirty="0" smtClean="0"/>
              <a:t>Writing your first Arduino program, “Blink”</a:t>
            </a:r>
            <a:endParaRPr lang="en-US" sz="2400" b="1" dirty="0"/>
          </a:p>
        </p:txBody>
      </p:sp>
      <p:sp>
        <p:nvSpPr>
          <p:cNvPr id="3" name="TextBox 2"/>
          <p:cNvSpPr txBox="1"/>
          <p:nvPr/>
        </p:nvSpPr>
        <p:spPr>
          <a:xfrm>
            <a:off x="561860" y="2060154"/>
            <a:ext cx="1685581" cy="307777"/>
          </a:xfrm>
          <a:prstGeom prst="rect">
            <a:avLst/>
          </a:prstGeom>
          <a:noFill/>
        </p:spPr>
        <p:txBody>
          <a:bodyPr wrap="square" rtlCol="0">
            <a:spAutoFit/>
          </a:bodyPr>
          <a:lstStyle/>
          <a:p>
            <a:r>
              <a:rPr lang="en-US" dirty="0" smtClean="0"/>
              <a:t>Initialize variables</a:t>
            </a:r>
            <a:endParaRPr lang="en-US" dirty="0"/>
          </a:p>
        </p:txBody>
      </p:sp>
      <p:sp>
        <p:nvSpPr>
          <p:cNvPr id="4" name="TextBox 3"/>
          <p:cNvSpPr txBox="1"/>
          <p:nvPr/>
        </p:nvSpPr>
        <p:spPr>
          <a:xfrm>
            <a:off x="517793" y="3194892"/>
            <a:ext cx="1817783" cy="954107"/>
          </a:xfrm>
          <a:prstGeom prst="rect">
            <a:avLst/>
          </a:prstGeom>
          <a:noFill/>
        </p:spPr>
        <p:txBody>
          <a:bodyPr wrap="square" rtlCol="0">
            <a:spAutoFit/>
          </a:bodyPr>
          <a:lstStyle/>
          <a:p>
            <a:r>
              <a:rPr lang="en-US" dirty="0" smtClean="0"/>
              <a:t>Setup: define states of digital pins, set up other hardware (runs once)</a:t>
            </a:r>
            <a:endParaRPr lang="en-US" dirty="0"/>
          </a:p>
        </p:txBody>
      </p:sp>
      <p:sp>
        <p:nvSpPr>
          <p:cNvPr id="5" name="TextBox 4"/>
          <p:cNvSpPr txBox="1"/>
          <p:nvPr/>
        </p:nvSpPr>
        <p:spPr>
          <a:xfrm>
            <a:off x="561860" y="4483865"/>
            <a:ext cx="2016087" cy="954107"/>
          </a:xfrm>
          <a:prstGeom prst="rect">
            <a:avLst/>
          </a:prstGeom>
          <a:noFill/>
        </p:spPr>
        <p:txBody>
          <a:bodyPr wrap="square" rtlCol="0">
            <a:spAutoFit/>
          </a:bodyPr>
          <a:lstStyle/>
          <a:p>
            <a:r>
              <a:rPr lang="en-US" dirty="0" smtClean="0"/>
              <a:t>Loop: runs over and over again, checking inputs and sending outputs (delays in </a:t>
            </a:r>
            <a:r>
              <a:rPr lang="en-US" dirty="0" err="1" smtClean="0"/>
              <a:t>ms</a:t>
            </a:r>
            <a:r>
              <a:rPr lang="en-US" dirty="0" smtClean="0"/>
              <a:t>)</a:t>
            </a:r>
            <a:endParaRPr lang="en-US" dirty="0"/>
          </a:p>
        </p:txBody>
      </p:sp>
      <p:pic>
        <p:nvPicPr>
          <p:cNvPr id="6" name="Picture 5"/>
          <p:cNvPicPr>
            <a:picLocks noChangeAspect="1"/>
          </p:cNvPicPr>
          <p:nvPr/>
        </p:nvPicPr>
        <p:blipFill>
          <a:blip r:embed="rId3"/>
          <a:stretch>
            <a:fillRect/>
          </a:stretch>
        </p:blipFill>
        <p:spPr>
          <a:xfrm>
            <a:off x="2913520" y="1359510"/>
            <a:ext cx="5211861" cy="5390461"/>
          </a:xfrm>
          <a:prstGeom prst="rect">
            <a:avLst/>
          </a:prstGeom>
        </p:spPr>
      </p:pic>
      <p:cxnSp>
        <p:nvCxnSpPr>
          <p:cNvPr id="8" name="Straight Arrow Connector 7"/>
          <p:cNvCxnSpPr>
            <a:stCxn id="3" idx="3"/>
          </p:cNvCxnSpPr>
          <p:nvPr/>
        </p:nvCxnSpPr>
        <p:spPr>
          <a:xfrm>
            <a:off x="2247441" y="2214043"/>
            <a:ext cx="793215" cy="749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p:cNvCxnSpPr>
          <p:nvPr/>
        </p:nvCxnSpPr>
        <p:spPr>
          <a:xfrm flipV="1">
            <a:off x="2335576" y="3635567"/>
            <a:ext cx="577944" cy="36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p:cNvCxnSpPr>
          <p:nvPr/>
        </p:nvCxnSpPr>
        <p:spPr>
          <a:xfrm flipV="1">
            <a:off x="2577947" y="4560984"/>
            <a:ext cx="462709" cy="399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17793" y="1521023"/>
            <a:ext cx="1927952" cy="307777"/>
          </a:xfrm>
          <a:prstGeom prst="rect">
            <a:avLst/>
          </a:prstGeom>
          <a:noFill/>
        </p:spPr>
        <p:txBody>
          <a:bodyPr wrap="square" rtlCol="0">
            <a:spAutoFit/>
          </a:bodyPr>
          <a:lstStyle/>
          <a:p>
            <a:r>
              <a:rPr lang="en-US" b="1" u="sng" dirty="0" smtClean="0"/>
              <a:t>1.) write program</a:t>
            </a:r>
            <a:endParaRPr lang="en-US" b="1" u="sng"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5852" t="2800" r="34000" b="54253"/>
          <a:stretch/>
        </p:blipFill>
        <p:spPr>
          <a:xfrm>
            <a:off x="3125770" y="539745"/>
            <a:ext cx="5364562" cy="3227942"/>
          </a:xfrm>
          <a:prstGeom prst="rect">
            <a:avLst/>
          </a:prstGeom>
        </p:spPr>
      </p:pic>
      <p:sp>
        <p:nvSpPr>
          <p:cNvPr id="5" name="TextBox 4"/>
          <p:cNvSpPr txBox="1"/>
          <p:nvPr/>
        </p:nvSpPr>
        <p:spPr>
          <a:xfrm>
            <a:off x="440674" y="925417"/>
            <a:ext cx="1983036" cy="523220"/>
          </a:xfrm>
          <a:prstGeom prst="rect">
            <a:avLst/>
          </a:prstGeom>
          <a:noFill/>
        </p:spPr>
        <p:txBody>
          <a:bodyPr wrap="square" rtlCol="0">
            <a:spAutoFit/>
          </a:bodyPr>
          <a:lstStyle/>
          <a:p>
            <a:r>
              <a:rPr lang="en-US" b="1" u="sng" dirty="0" smtClean="0"/>
              <a:t>2.) select board and serial port</a:t>
            </a:r>
            <a:endParaRPr lang="en-US" b="1" u="sng" dirty="0"/>
          </a:p>
        </p:txBody>
      </p:sp>
      <p:sp>
        <p:nvSpPr>
          <p:cNvPr id="6" name="TextBox 5"/>
          <p:cNvSpPr txBox="1"/>
          <p:nvPr/>
        </p:nvSpPr>
        <p:spPr>
          <a:xfrm>
            <a:off x="495758" y="4737253"/>
            <a:ext cx="1927952" cy="307777"/>
          </a:xfrm>
          <a:prstGeom prst="rect">
            <a:avLst/>
          </a:prstGeom>
          <a:noFill/>
        </p:spPr>
        <p:txBody>
          <a:bodyPr wrap="square" rtlCol="0">
            <a:spAutoFit/>
          </a:bodyPr>
          <a:lstStyle/>
          <a:p>
            <a:r>
              <a:rPr lang="en-US" b="1" u="sng" dirty="0" smtClean="0"/>
              <a:t>3.) upload to board</a:t>
            </a:r>
            <a:endParaRPr lang="en-US" b="1" u="sng" dirty="0"/>
          </a:p>
        </p:txBody>
      </p:sp>
      <p:pic>
        <p:nvPicPr>
          <p:cNvPr id="8" name="Picture 7"/>
          <p:cNvPicPr>
            <a:picLocks noChangeAspect="1"/>
          </p:cNvPicPr>
          <p:nvPr/>
        </p:nvPicPr>
        <p:blipFill rotWithShape="1">
          <a:blip r:embed="rId4"/>
          <a:srcRect l="25852" t="2495" r="33926" b="63398"/>
          <a:stretch/>
        </p:blipFill>
        <p:spPr>
          <a:xfrm>
            <a:off x="3125770" y="4274545"/>
            <a:ext cx="5416280" cy="2583455"/>
          </a:xfrm>
          <a:prstGeom prst="rect">
            <a:avLst/>
          </a:prstGeom>
        </p:spPr>
      </p:pic>
      <p:cxnSp>
        <p:nvCxnSpPr>
          <p:cNvPr id="10" name="Straight Arrow Connector 9"/>
          <p:cNvCxnSpPr/>
          <p:nvPr/>
        </p:nvCxnSpPr>
        <p:spPr>
          <a:xfrm flipV="1">
            <a:off x="2302525" y="4891489"/>
            <a:ext cx="1156771" cy="440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61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5359" t="20810" r="7018" b="24728"/>
          <a:stretch/>
        </p:blipFill>
        <p:spPr>
          <a:xfrm>
            <a:off x="1984144" y="3846415"/>
            <a:ext cx="4784290" cy="3011585"/>
          </a:xfrm>
          <a:prstGeom prst="rect">
            <a:avLst/>
          </a:prstGeom>
        </p:spPr>
      </p:pic>
      <p:pic>
        <p:nvPicPr>
          <p:cNvPr id="1026" name="Picture 2" descr="https://www.arduino.cc/en/uploads/Tutorial/PullUp_bb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0657" y="1176568"/>
            <a:ext cx="5245053" cy="238411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57200" y="274637"/>
            <a:ext cx="8229600" cy="1143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b="1" dirty="0" smtClean="0">
                <a:effectLst>
                  <a:outerShdw blurRad="38100" dist="38100" dir="2700000" algn="tl">
                    <a:srgbClr val="000000">
                      <a:alpha val="43137"/>
                    </a:srgbClr>
                  </a:outerShdw>
                </a:effectLst>
              </a:rPr>
              <a:t>Digital input (with a pushbutton switch)</a:t>
            </a:r>
            <a:endParaRPr lang="en-US" sz="3200" b="1" dirty="0">
              <a:effectLst>
                <a:outerShdw blurRad="38100" dist="38100" dir="2700000" algn="tl">
                  <a:srgbClr val="000000">
                    <a:alpha val="43137"/>
                  </a:srgbClr>
                </a:outerShdw>
              </a:effectLst>
            </a:endParaRPr>
          </a:p>
        </p:txBody>
      </p:sp>
      <p:sp>
        <p:nvSpPr>
          <p:cNvPr id="4" name="TextBox 3"/>
          <p:cNvSpPr txBox="1"/>
          <p:nvPr/>
        </p:nvSpPr>
        <p:spPr>
          <a:xfrm>
            <a:off x="578386" y="3846415"/>
            <a:ext cx="1063128" cy="523220"/>
          </a:xfrm>
          <a:prstGeom prst="rect">
            <a:avLst/>
          </a:prstGeom>
          <a:noFill/>
        </p:spPr>
        <p:txBody>
          <a:bodyPr wrap="square" rtlCol="0">
            <a:spAutoFit/>
          </a:bodyPr>
          <a:lstStyle/>
          <a:p>
            <a:r>
              <a:rPr lang="en-US" dirty="0" smtClean="0"/>
              <a:t>Arduino Code</a:t>
            </a:r>
            <a:endParaRPr lang="en-US" dirty="0"/>
          </a:p>
        </p:txBody>
      </p:sp>
      <p:cxnSp>
        <p:nvCxnSpPr>
          <p:cNvPr id="3" name="Straight Arrow Connector 2"/>
          <p:cNvCxnSpPr/>
          <p:nvPr/>
        </p:nvCxnSpPr>
        <p:spPr>
          <a:xfrm>
            <a:off x="6257580" y="1691355"/>
            <a:ext cx="0" cy="4186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6257580" y="2324561"/>
            <a:ext cx="0" cy="3745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73383" y="1430815"/>
            <a:ext cx="795051" cy="110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973383" y="1518821"/>
            <a:ext cx="795051" cy="110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995710" y="1022679"/>
            <a:ext cx="1211855" cy="307777"/>
          </a:xfrm>
          <a:prstGeom prst="rect">
            <a:avLst/>
          </a:prstGeom>
          <a:noFill/>
        </p:spPr>
        <p:txBody>
          <a:bodyPr wrap="square" rtlCol="0">
            <a:spAutoFit/>
          </a:bodyPr>
          <a:lstStyle/>
          <a:p>
            <a:r>
              <a:rPr lang="en-US" u="sng" dirty="0" smtClean="0"/>
              <a:t>Breadboard:</a:t>
            </a:r>
            <a:endParaRPr lang="en-US" u="sng" dirty="0"/>
          </a:p>
        </p:txBody>
      </p:sp>
      <p:sp>
        <p:nvSpPr>
          <p:cNvPr id="12" name="TextBox 11"/>
          <p:cNvSpPr txBox="1"/>
          <p:nvPr/>
        </p:nvSpPr>
        <p:spPr>
          <a:xfrm>
            <a:off x="7077312" y="1298302"/>
            <a:ext cx="1211855" cy="523220"/>
          </a:xfrm>
          <a:prstGeom prst="rect">
            <a:avLst/>
          </a:prstGeom>
          <a:noFill/>
        </p:spPr>
        <p:txBody>
          <a:bodyPr wrap="square" rtlCol="0">
            <a:spAutoFit/>
          </a:bodyPr>
          <a:lstStyle/>
          <a:p>
            <a:r>
              <a:rPr lang="en-US" dirty="0" smtClean="0"/>
              <a:t>Power/GND rails</a:t>
            </a:r>
            <a:endParaRPr lang="en-US" dirty="0"/>
          </a:p>
        </p:txBody>
      </p:sp>
      <p:cxnSp>
        <p:nvCxnSpPr>
          <p:cNvPr id="13" name="Straight Connector 12"/>
          <p:cNvCxnSpPr/>
          <p:nvPr/>
        </p:nvCxnSpPr>
        <p:spPr>
          <a:xfrm>
            <a:off x="5089279" y="2225407"/>
            <a:ext cx="1768207" cy="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077311" y="2437564"/>
            <a:ext cx="1211855" cy="307777"/>
          </a:xfrm>
          <a:prstGeom prst="rect">
            <a:avLst/>
          </a:prstGeom>
          <a:noFill/>
        </p:spPr>
        <p:txBody>
          <a:bodyPr wrap="square" rtlCol="0">
            <a:spAutoFit/>
          </a:bodyPr>
          <a:lstStyle/>
          <a:p>
            <a:r>
              <a:rPr lang="en-US" dirty="0" smtClean="0"/>
              <a:t>Plug rows</a:t>
            </a:r>
            <a:endParaRPr lang="en-US" dirty="0"/>
          </a:p>
        </p:txBody>
      </p:sp>
      <p:sp>
        <p:nvSpPr>
          <p:cNvPr id="15" name="TextBox 14"/>
          <p:cNvSpPr txBox="1"/>
          <p:nvPr/>
        </p:nvSpPr>
        <p:spPr>
          <a:xfrm>
            <a:off x="578386" y="1848386"/>
            <a:ext cx="1063128" cy="307777"/>
          </a:xfrm>
          <a:prstGeom prst="rect">
            <a:avLst/>
          </a:prstGeom>
          <a:noFill/>
        </p:spPr>
        <p:txBody>
          <a:bodyPr wrap="square" rtlCol="0">
            <a:spAutoFit/>
          </a:bodyPr>
          <a:lstStyle/>
          <a:p>
            <a:r>
              <a:rPr lang="en-US" dirty="0" smtClean="0"/>
              <a:t>Circuit</a:t>
            </a:r>
            <a:endParaRPr lang="en-US" dirty="0"/>
          </a:p>
        </p:txBody>
      </p:sp>
    </p:spTree>
    <p:extLst>
      <p:ext uri="{BB962C8B-B14F-4D97-AF65-F5344CB8AC3E}">
        <p14:creationId xmlns:p14="http://schemas.microsoft.com/office/powerpoint/2010/main" val="33024431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effectLst>
                  <a:outerShdw blurRad="38100" dist="38100" dir="2700000" algn="tl">
                    <a:srgbClr val="000000">
                      <a:alpha val="43137"/>
                    </a:srgbClr>
                  </a:outerShdw>
                </a:effectLst>
              </a:rPr>
              <a:t>Analog input (with a potentiometer)</a:t>
            </a:r>
            <a:endParaRPr lang="en-US" sz="4000" b="1" dirty="0">
              <a:effectLst>
                <a:outerShdw blurRad="38100" dist="38100" dir="2700000" algn="tl">
                  <a:srgbClr val="000000">
                    <a:alpha val="43137"/>
                  </a:srgbClr>
                </a:outerShdw>
              </a:effectLst>
            </a:endParaRPr>
          </a:p>
        </p:txBody>
      </p:sp>
      <p:pic>
        <p:nvPicPr>
          <p:cNvPr id="2050" name="Picture 2" descr="Image result for arduino analog in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44" y="2191798"/>
            <a:ext cx="1723576" cy="28140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rduino analog inp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031" y="2191797"/>
            <a:ext cx="2711420" cy="31230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26646" y="2577947"/>
            <a:ext cx="2060154" cy="307777"/>
          </a:xfrm>
          <a:prstGeom prst="rect">
            <a:avLst/>
          </a:prstGeom>
          <a:noFill/>
        </p:spPr>
        <p:txBody>
          <a:bodyPr wrap="square" rtlCol="0">
            <a:spAutoFit/>
          </a:bodyPr>
          <a:lstStyle/>
          <a:p>
            <a:r>
              <a:rPr lang="en-US" dirty="0" smtClean="0"/>
              <a:t>(TK: CODE)</a:t>
            </a:r>
            <a:endParaRPr lang="en-US" dirty="0"/>
          </a:p>
        </p:txBody>
      </p:sp>
      <p:pic>
        <p:nvPicPr>
          <p:cNvPr id="6" name="Picture 5"/>
          <p:cNvPicPr>
            <a:picLocks noChangeAspect="1"/>
          </p:cNvPicPr>
          <p:nvPr/>
        </p:nvPicPr>
        <p:blipFill>
          <a:blip r:embed="rId4"/>
          <a:stretch>
            <a:fillRect/>
          </a:stretch>
        </p:blipFill>
        <p:spPr>
          <a:xfrm>
            <a:off x="5609602" y="1863634"/>
            <a:ext cx="3389560" cy="3779359"/>
          </a:xfrm>
          <a:prstGeom prst="rect">
            <a:avLst/>
          </a:prstGeom>
        </p:spPr>
      </p:pic>
      <p:sp>
        <p:nvSpPr>
          <p:cNvPr id="4" name="TextBox 3"/>
          <p:cNvSpPr txBox="1"/>
          <p:nvPr/>
        </p:nvSpPr>
        <p:spPr>
          <a:xfrm>
            <a:off x="5486400" y="5891514"/>
            <a:ext cx="3512762" cy="523220"/>
          </a:xfrm>
          <a:prstGeom prst="rect">
            <a:avLst/>
          </a:prstGeom>
          <a:noFill/>
        </p:spPr>
        <p:txBody>
          <a:bodyPr wrap="square" rtlCol="0">
            <a:spAutoFit/>
          </a:bodyPr>
          <a:lstStyle/>
          <a:p>
            <a:r>
              <a:rPr lang="en-US" dirty="0" smtClean="0"/>
              <a:t>Note: you don’t have to use </a:t>
            </a:r>
            <a:r>
              <a:rPr lang="en-US" dirty="0" err="1" smtClean="0"/>
              <a:t>pinMode</a:t>
            </a:r>
            <a:r>
              <a:rPr lang="en-US" dirty="0" smtClean="0"/>
              <a:t> on analog pins.</a:t>
            </a:r>
            <a:endParaRPr lang="en-US" dirty="0"/>
          </a:p>
        </p:txBody>
      </p:sp>
    </p:spTree>
    <p:extLst>
      <p:ext uri="{BB962C8B-B14F-4D97-AF65-F5344CB8AC3E}">
        <p14:creationId xmlns:p14="http://schemas.microsoft.com/office/powerpoint/2010/main" val="12971386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Use serial plotter in the Arduino IDE to visualize potentiometer output via </a:t>
            </a:r>
            <a:r>
              <a:rPr lang="en-US" sz="3200" dirty="0" err="1" smtClean="0"/>
              <a:t>analogRead</a:t>
            </a:r>
            <a:r>
              <a:rPr lang="en-US" sz="3200" dirty="0" smtClean="0"/>
              <a:t>(A0);</a:t>
            </a:r>
            <a:endParaRPr lang="en-US" sz="3200" dirty="0"/>
          </a:p>
        </p:txBody>
      </p:sp>
      <p:pic>
        <p:nvPicPr>
          <p:cNvPr id="7" name="Picture 2" descr="Image result for arduino serial plo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687" y="2125260"/>
            <a:ext cx="6940626" cy="438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6107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Shape 443" descr="photogate_081414a_bb.png"/>
          <p:cNvPicPr preferRelativeResize="0"/>
          <p:nvPr/>
        </p:nvPicPr>
        <p:blipFill rotWithShape="1">
          <a:blip r:embed="rId3">
            <a:alphaModFix/>
          </a:blip>
          <a:srcRect/>
          <a:stretch/>
        </p:blipFill>
        <p:spPr>
          <a:xfrm>
            <a:off x="4038600" y="2286000"/>
            <a:ext cx="4927599" cy="3200399"/>
          </a:xfrm>
          <a:prstGeom prst="rect">
            <a:avLst/>
          </a:prstGeom>
          <a:noFill/>
          <a:ln>
            <a:noFill/>
          </a:ln>
        </p:spPr>
      </p:pic>
      <p:pic>
        <p:nvPicPr>
          <p:cNvPr id="444" name="Shape 444"/>
          <p:cNvPicPr preferRelativeResize="0"/>
          <p:nvPr/>
        </p:nvPicPr>
        <p:blipFill rotWithShape="1">
          <a:blip r:embed="rId4">
            <a:alphaModFix/>
          </a:blip>
          <a:srcRect/>
          <a:stretch/>
        </p:blipFill>
        <p:spPr>
          <a:xfrm>
            <a:off x="642651" y="2031694"/>
            <a:ext cx="2657474" cy="3362324"/>
          </a:xfrm>
          <a:prstGeom prst="rect">
            <a:avLst/>
          </a:prstGeom>
          <a:noFill/>
          <a:ln>
            <a:noFill/>
          </a:ln>
        </p:spPr>
      </p:pic>
      <p:sp>
        <p:nvSpPr>
          <p:cNvPr id="445" name="Shape 445"/>
          <p:cNvSpPr txBox="1"/>
          <p:nvPr/>
        </p:nvSpPr>
        <p:spPr>
          <a:xfrm>
            <a:off x="864182" y="514743"/>
            <a:ext cx="7069137" cy="7699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3200" b="1" i="0" dirty="0" smtClean="0">
                <a:solidFill>
                  <a:schemeClr val="dk1"/>
                </a:solidFill>
                <a:effectLst>
                  <a:outerShdw blurRad="38100" dist="38100" dir="2700000" algn="tl">
                    <a:srgbClr val="000000">
                      <a:alpha val="43137"/>
                    </a:srgbClr>
                  </a:outerShdw>
                </a:effectLst>
                <a:latin typeface="Calibri"/>
                <a:ea typeface="Calibri"/>
                <a:cs typeface="Calibri"/>
                <a:sym typeface="Calibri"/>
              </a:rPr>
              <a:t>IR photogate/beam-break detector</a:t>
            </a:r>
            <a:endParaRPr lang="en-US" sz="3200" b="1" i="0" dirty="0">
              <a:solidFill>
                <a:schemeClr val="dk1"/>
              </a:solidFill>
              <a:effectLst>
                <a:outerShdw blurRad="38100" dist="38100" dir="2700000" algn="tl">
                  <a:srgbClr val="000000">
                    <a:alpha val="43137"/>
                  </a:srgbClr>
                </a:outerShdw>
              </a:effectLst>
              <a:latin typeface="Calibri"/>
              <a:ea typeface="Calibri"/>
              <a:cs typeface="Calibri"/>
              <a:sym typeface="Calibri"/>
            </a:endParaRPr>
          </a:p>
        </p:txBody>
      </p:sp>
      <p:sp>
        <p:nvSpPr>
          <p:cNvPr id="2" name="TextBox 1"/>
          <p:cNvSpPr txBox="1"/>
          <p:nvPr/>
        </p:nvSpPr>
        <p:spPr>
          <a:xfrm>
            <a:off x="7777909" y="3886199"/>
            <a:ext cx="826265" cy="523220"/>
          </a:xfrm>
          <a:prstGeom prst="rect">
            <a:avLst/>
          </a:prstGeom>
          <a:noFill/>
        </p:spPr>
        <p:txBody>
          <a:bodyPr wrap="square" rtlCol="0">
            <a:spAutoFit/>
          </a:bodyPr>
          <a:lstStyle/>
          <a:p>
            <a:r>
              <a:rPr lang="en-US" sz="2800" dirty="0" smtClean="0">
                <a:solidFill>
                  <a:srgbClr val="FF0000"/>
                </a:solidFill>
              </a:rPr>
              <a:t>X</a:t>
            </a:r>
            <a:endParaRPr lang="en-US" sz="2800" dirty="0">
              <a:solidFill>
                <a:srgbClr val="FF0000"/>
              </a:solidFill>
            </a:endParaRPr>
          </a:p>
        </p:txBody>
      </p:sp>
      <p:cxnSp>
        <p:nvCxnSpPr>
          <p:cNvPr id="4" name="Straight Arrow Connector 3"/>
          <p:cNvCxnSpPr/>
          <p:nvPr/>
        </p:nvCxnSpPr>
        <p:spPr>
          <a:xfrm flipV="1">
            <a:off x="5938092" y="4549966"/>
            <a:ext cx="1090669" cy="231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158429" y="4781320"/>
            <a:ext cx="870332" cy="523220"/>
          </a:xfrm>
          <a:prstGeom prst="rect">
            <a:avLst/>
          </a:prstGeom>
          <a:noFill/>
        </p:spPr>
        <p:txBody>
          <a:bodyPr wrap="square" rtlCol="0">
            <a:spAutoFit/>
          </a:bodyPr>
          <a:lstStyle/>
          <a:p>
            <a:r>
              <a:rPr lang="en-US" dirty="0" err="1"/>
              <a:t>Vout</a:t>
            </a:r>
            <a:endParaRPr lang="en-US" dirty="0"/>
          </a:p>
          <a:p>
            <a:r>
              <a:rPr lang="en-US" dirty="0" smtClean="0"/>
              <a:t> (to A0)</a:t>
            </a:r>
            <a:endParaRPr lang="en-US" dirty="0"/>
          </a:p>
        </p:txBody>
      </p:sp>
      <p:sp>
        <p:nvSpPr>
          <p:cNvPr id="6" name="TextBox 5"/>
          <p:cNvSpPr txBox="1"/>
          <p:nvPr/>
        </p:nvSpPr>
        <p:spPr>
          <a:xfrm>
            <a:off x="4398751" y="5356720"/>
            <a:ext cx="672029" cy="523220"/>
          </a:xfrm>
          <a:prstGeom prst="rect">
            <a:avLst/>
          </a:prstGeom>
          <a:noFill/>
        </p:spPr>
        <p:txBody>
          <a:bodyPr wrap="square" rtlCol="0">
            <a:spAutoFit/>
          </a:bodyPr>
          <a:lstStyle/>
          <a:p>
            <a:r>
              <a:rPr lang="en-US" dirty="0" smtClean="0"/>
              <a:t>IR LED</a:t>
            </a:r>
            <a:endParaRPr lang="en-US" dirty="0"/>
          </a:p>
        </p:txBody>
      </p:sp>
      <p:sp>
        <p:nvSpPr>
          <p:cNvPr id="7" name="TextBox 6"/>
          <p:cNvSpPr txBox="1"/>
          <p:nvPr/>
        </p:nvSpPr>
        <p:spPr>
          <a:xfrm>
            <a:off x="5050315" y="5394041"/>
            <a:ext cx="1046602" cy="307777"/>
          </a:xfrm>
          <a:prstGeom prst="rect">
            <a:avLst/>
          </a:prstGeom>
          <a:noFill/>
        </p:spPr>
        <p:txBody>
          <a:bodyPr wrap="square" rtlCol="0">
            <a:spAutoFit/>
          </a:bodyPr>
          <a:lstStyle/>
          <a:p>
            <a:r>
              <a:rPr lang="en-US" dirty="0" smtClean="0"/>
              <a:t>detector</a:t>
            </a:r>
            <a:endParaRPr lang="en-US" dirty="0"/>
          </a:p>
        </p:txBody>
      </p:sp>
      <p:sp>
        <p:nvSpPr>
          <p:cNvPr id="8" name="TextBox 7"/>
          <p:cNvSpPr txBox="1"/>
          <p:nvPr/>
        </p:nvSpPr>
        <p:spPr>
          <a:xfrm>
            <a:off x="2633031" y="3089660"/>
            <a:ext cx="826265" cy="307777"/>
          </a:xfrm>
          <a:prstGeom prst="rect">
            <a:avLst/>
          </a:prstGeom>
          <a:solidFill>
            <a:schemeClr val="bg1"/>
          </a:solidFill>
        </p:spPr>
        <p:txBody>
          <a:bodyPr wrap="square" rtlCol="0">
            <a:spAutoFit/>
          </a:bodyPr>
          <a:lstStyle/>
          <a:p>
            <a:r>
              <a:rPr lang="en-US" dirty="0" err="1" smtClean="0"/>
              <a:t>Vout</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38"/>
        <p:cNvGrpSpPr/>
        <p:nvPr/>
      </p:nvGrpSpPr>
      <p:grpSpPr>
        <a:xfrm>
          <a:off x="0" y="0"/>
          <a:ext cx="0" cy="0"/>
          <a:chOff x="0" y="0"/>
          <a:chExt cx="0" cy="0"/>
        </a:xfrm>
      </p:grpSpPr>
      <p:pic>
        <p:nvPicPr>
          <p:cNvPr id="2052" name="Picture 4" descr="Image result for ear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4394" y="1017466"/>
            <a:ext cx="5840534" cy="5840534"/>
          </a:xfrm>
          <a:prstGeom prst="rect">
            <a:avLst/>
          </a:prstGeom>
          <a:noFill/>
          <a:extLst>
            <a:ext uri="{909E8E84-426E-40DD-AFC4-6F175D3DCCD1}">
              <a14:hiddenFill xmlns:a14="http://schemas.microsoft.com/office/drawing/2010/main">
                <a:solidFill>
                  <a:srgbClr val="FFFFFF"/>
                </a:solidFill>
              </a14:hiddenFill>
            </a:ext>
          </a:extLst>
        </p:spPr>
      </p:pic>
      <p:sp>
        <p:nvSpPr>
          <p:cNvPr id="139" name="Shape 139"/>
          <p:cNvSpPr txBox="1"/>
          <p:nvPr/>
        </p:nvSpPr>
        <p:spPr>
          <a:xfrm>
            <a:off x="310219" y="279783"/>
            <a:ext cx="8172770" cy="143192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000" b="0" i="0" u="none" strike="noStrike" cap="none" dirty="0" smtClean="0">
                <a:solidFill>
                  <a:schemeClr val="bg1"/>
                </a:solidFill>
                <a:latin typeface="Calibri"/>
                <a:ea typeface="Calibri"/>
                <a:cs typeface="Calibri"/>
                <a:sym typeface="Calibri"/>
              </a:rPr>
              <a:t>The World of Open </a:t>
            </a:r>
            <a:r>
              <a:rPr lang="en-US" sz="4000" b="0" i="0" u="none" strike="noStrike" cap="none" dirty="0">
                <a:solidFill>
                  <a:schemeClr val="bg1"/>
                </a:solidFill>
                <a:latin typeface="Calibri"/>
                <a:ea typeface="Calibri"/>
                <a:cs typeface="Calibri"/>
                <a:sym typeface="Calibri"/>
              </a:rPr>
              <a:t>Source Hardware and </a:t>
            </a:r>
            <a:r>
              <a:rPr lang="en-US" sz="4000" b="0" i="0" u="none" strike="noStrike" cap="none" dirty="0" smtClean="0">
                <a:solidFill>
                  <a:schemeClr val="bg1"/>
                </a:solidFill>
                <a:latin typeface="Calibri"/>
                <a:ea typeface="Calibri"/>
                <a:cs typeface="Calibri"/>
                <a:sym typeface="Calibri"/>
              </a:rPr>
              <a:t>Software</a:t>
            </a:r>
            <a:endParaRPr lang="en-US" sz="4000" b="0" i="0" u="none" strike="noStrike" cap="none" dirty="0">
              <a:solidFill>
                <a:schemeClr val="bg1"/>
              </a:solidFill>
              <a:latin typeface="Calibri"/>
              <a:ea typeface="Calibri"/>
              <a:cs typeface="Calibri"/>
              <a:sym typeface="Calibri"/>
            </a:endParaRPr>
          </a:p>
        </p:txBody>
      </p:sp>
      <p:pic>
        <p:nvPicPr>
          <p:cNvPr id="141" name="Shape 141"/>
          <p:cNvPicPr preferRelativeResize="0"/>
          <p:nvPr/>
        </p:nvPicPr>
        <p:blipFill rotWithShape="1">
          <a:blip r:embed="rId4">
            <a:alphaModFix/>
          </a:blip>
          <a:srcRect/>
          <a:stretch/>
        </p:blipFill>
        <p:spPr>
          <a:xfrm>
            <a:off x="4735786" y="4936584"/>
            <a:ext cx="1731311" cy="1860014"/>
          </a:xfrm>
          <a:prstGeom prst="rect">
            <a:avLst/>
          </a:prstGeom>
          <a:noFill/>
          <a:ln>
            <a:noFill/>
          </a:ln>
        </p:spPr>
      </p:pic>
      <p:pic>
        <p:nvPicPr>
          <p:cNvPr id="142" name="Shape 142"/>
          <p:cNvPicPr preferRelativeResize="0"/>
          <p:nvPr/>
        </p:nvPicPr>
        <p:blipFill rotWithShape="1">
          <a:blip r:embed="rId5">
            <a:alphaModFix/>
          </a:blip>
          <a:srcRect/>
          <a:stretch/>
        </p:blipFill>
        <p:spPr>
          <a:xfrm>
            <a:off x="2445742" y="5291364"/>
            <a:ext cx="1718633" cy="1150454"/>
          </a:xfrm>
          <a:prstGeom prst="rect">
            <a:avLst/>
          </a:prstGeom>
          <a:noFill/>
          <a:ln>
            <a:noFill/>
          </a:ln>
        </p:spPr>
      </p:pic>
      <p:pic>
        <p:nvPicPr>
          <p:cNvPr id="6" name="Shape 157"/>
          <p:cNvPicPr preferRelativeResize="0"/>
          <p:nvPr/>
        </p:nvPicPr>
        <p:blipFill>
          <a:blip r:embed="rId6">
            <a:alphaModFix/>
          </a:blip>
          <a:stretch>
            <a:fillRect/>
          </a:stretch>
        </p:blipFill>
        <p:spPr>
          <a:xfrm>
            <a:off x="1564394" y="3392453"/>
            <a:ext cx="2444490" cy="1648674"/>
          </a:xfrm>
          <a:prstGeom prst="rect">
            <a:avLst/>
          </a:prstGeom>
          <a:noFill/>
          <a:ln>
            <a:noFill/>
          </a:ln>
        </p:spPr>
      </p:pic>
      <p:pic>
        <p:nvPicPr>
          <p:cNvPr id="7" name="Shape 163" descr="ANd9GcRElwVnT0WVqTlJqu3eiTjXsNzKh7iY1Tt1qOhn4MphQSHZ4Inx"/>
          <p:cNvPicPr preferRelativeResize="0"/>
          <p:nvPr/>
        </p:nvPicPr>
        <p:blipFill rotWithShape="1">
          <a:blip r:embed="rId7">
            <a:alphaModFix/>
          </a:blip>
          <a:srcRect/>
          <a:stretch/>
        </p:blipFill>
        <p:spPr>
          <a:xfrm>
            <a:off x="3536412" y="1996992"/>
            <a:ext cx="1933919" cy="1236988"/>
          </a:xfrm>
          <a:prstGeom prst="rect">
            <a:avLst/>
          </a:prstGeom>
          <a:noFill/>
          <a:ln>
            <a:noFill/>
          </a:ln>
        </p:spPr>
      </p:pic>
      <p:pic>
        <p:nvPicPr>
          <p:cNvPr id="2050" name="Picture 2" descr="Image result for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8766" y="3519265"/>
            <a:ext cx="2050476" cy="1132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Use serial plotter in the Arduino IDE to align LED and set threshold</a:t>
            </a:r>
            <a:endParaRPr lang="en-US" sz="3200" dirty="0"/>
          </a:p>
        </p:txBody>
      </p:sp>
      <p:pic>
        <p:nvPicPr>
          <p:cNvPr id="7" name="Picture 2" descr="Image result for arduino serial plo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687" y="2125260"/>
            <a:ext cx="6940626" cy="438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938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13482" y="925416"/>
            <a:ext cx="4808988" cy="5932583"/>
          </a:xfrm>
          <a:prstGeom prst="rect">
            <a:avLst/>
          </a:prstGeom>
        </p:spPr>
      </p:pic>
      <p:sp>
        <p:nvSpPr>
          <p:cNvPr id="4" name="Shape 445"/>
          <p:cNvSpPr txBox="1"/>
          <p:nvPr/>
        </p:nvSpPr>
        <p:spPr>
          <a:xfrm>
            <a:off x="886216" y="155479"/>
            <a:ext cx="7069137" cy="7699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3200" dirty="0">
                <a:solidFill>
                  <a:schemeClr val="dk1"/>
                </a:solidFill>
                <a:latin typeface="Calibri"/>
                <a:ea typeface="Calibri"/>
                <a:cs typeface="Calibri"/>
                <a:sym typeface="Calibri"/>
              </a:rPr>
              <a:t>W</a:t>
            </a:r>
            <a:r>
              <a:rPr lang="en-US" sz="3200" dirty="0" smtClean="0">
                <a:solidFill>
                  <a:schemeClr val="dk1"/>
                </a:solidFill>
                <a:latin typeface="Calibri"/>
                <a:ea typeface="Calibri"/>
                <a:cs typeface="Calibri"/>
                <a:sym typeface="Calibri"/>
              </a:rPr>
              <a:t>rite and upload program</a:t>
            </a:r>
            <a:endParaRPr lang="en-US" sz="3200" b="0" i="0" u="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59019" y="749148"/>
            <a:ext cx="4184981" cy="5162780"/>
          </a:xfrm>
          <a:prstGeom prst="rect">
            <a:avLst/>
          </a:prstGeom>
        </p:spPr>
      </p:pic>
      <p:pic>
        <p:nvPicPr>
          <p:cNvPr id="5" name="Shape 443" descr="photogate_081414a_bb.png"/>
          <p:cNvPicPr preferRelativeResize="0"/>
          <p:nvPr/>
        </p:nvPicPr>
        <p:blipFill rotWithShape="1">
          <a:blip r:embed="rId4">
            <a:alphaModFix/>
          </a:blip>
          <a:srcRect/>
          <a:stretch/>
        </p:blipFill>
        <p:spPr>
          <a:xfrm>
            <a:off x="220337" y="2478794"/>
            <a:ext cx="4096744" cy="2644047"/>
          </a:xfrm>
          <a:prstGeom prst="rect">
            <a:avLst/>
          </a:prstGeom>
          <a:noFill/>
          <a:ln>
            <a:noFill/>
          </a:ln>
        </p:spPr>
      </p:pic>
      <p:sp>
        <p:nvSpPr>
          <p:cNvPr id="6" name="TextBox 5"/>
          <p:cNvSpPr txBox="1"/>
          <p:nvPr/>
        </p:nvSpPr>
        <p:spPr>
          <a:xfrm>
            <a:off x="3288707" y="3703406"/>
            <a:ext cx="686946" cy="523220"/>
          </a:xfrm>
          <a:prstGeom prst="rect">
            <a:avLst/>
          </a:prstGeom>
          <a:noFill/>
        </p:spPr>
        <p:txBody>
          <a:bodyPr wrap="square" rtlCol="0">
            <a:spAutoFit/>
          </a:bodyPr>
          <a:lstStyle/>
          <a:p>
            <a:r>
              <a:rPr lang="en-US" sz="2800" dirty="0" smtClean="0">
                <a:solidFill>
                  <a:srgbClr val="FF0000"/>
                </a:solidFill>
              </a:rPr>
              <a:t>X</a:t>
            </a:r>
            <a:endParaRPr lang="en-US" sz="2800" dirty="0">
              <a:solidFill>
                <a:srgbClr val="FF0000"/>
              </a:solidFill>
            </a:endParaRPr>
          </a:p>
        </p:txBody>
      </p:sp>
      <p:cxnSp>
        <p:nvCxnSpPr>
          <p:cNvPr id="7" name="Straight Arrow Connector 6"/>
          <p:cNvCxnSpPr/>
          <p:nvPr/>
        </p:nvCxnSpPr>
        <p:spPr>
          <a:xfrm flipV="1">
            <a:off x="1830545" y="4340646"/>
            <a:ext cx="919480" cy="258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01678" y="4526333"/>
            <a:ext cx="748347" cy="523220"/>
          </a:xfrm>
          <a:prstGeom prst="rect">
            <a:avLst/>
          </a:prstGeom>
          <a:noFill/>
        </p:spPr>
        <p:txBody>
          <a:bodyPr wrap="square" rtlCol="0">
            <a:spAutoFit/>
          </a:bodyPr>
          <a:lstStyle/>
          <a:p>
            <a:r>
              <a:rPr lang="en-US" dirty="0" err="1" smtClean="0"/>
              <a:t>Vout</a:t>
            </a:r>
            <a:r>
              <a:rPr lang="en-US" dirty="0" smtClean="0"/>
              <a:t> (to A0)</a:t>
            </a:r>
            <a:endParaRPr lang="en-US" dirty="0"/>
          </a:p>
        </p:txBody>
      </p:sp>
      <p:sp>
        <p:nvSpPr>
          <p:cNvPr id="9" name="TextBox 8"/>
          <p:cNvSpPr txBox="1"/>
          <p:nvPr/>
        </p:nvSpPr>
        <p:spPr>
          <a:xfrm>
            <a:off x="504884" y="4976264"/>
            <a:ext cx="558716" cy="523220"/>
          </a:xfrm>
          <a:prstGeom prst="rect">
            <a:avLst/>
          </a:prstGeom>
          <a:noFill/>
        </p:spPr>
        <p:txBody>
          <a:bodyPr wrap="square" rtlCol="0">
            <a:spAutoFit/>
          </a:bodyPr>
          <a:lstStyle/>
          <a:p>
            <a:r>
              <a:rPr lang="en-US" dirty="0" smtClean="0"/>
              <a:t>IR LED</a:t>
            </a:r>
            <a:endParaRPr lang="en-US" dirty="0"/>
          </a:p>
        </p:txBody>
      </p:sp>
      <p:sp>
        <p:nvSpPr>
          <p:cNvPr id="10" name="TextBox 9"/>
          <p:cNvSpPr txBox="1"/>
          <p:nvPr/>
        </p:nvSpPr>
        <p:spPr>
          <a:xfrm>
            <a:off x="1063600" y="5106149"/>
            <a:ext cx="870132" cy="307777"/>
          </a:xfrm>
          <a:prstGeom prst="rect">
            <a:avLst/>
          </a:prstGeom>
          <a:noFill/>
        </p:spPr>
        <p:txBody>
          <a:bodyPr wrap="square" rtlCol="0">
            <a:spAutoFit/>
          </a:bodyPr>
          <a:lstStyle/>
          <a:p>
            <a:r>
              <a:rPr lang="en-US" dirty="0" smtClean="0"/>
              <a:t>detector</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61083"/>
            <a:ext cx="4081749" cy="1134206"/>
          </a:xfrm>
        </p:spPr>
        <p:txBody>
          <a:bodyPr/>
          <a:lstStyle/>
          <a:p>
            <a:pPr algn="l"/>
            <a:r>
              <a:rPr lang="en-US" b="1" dirty="0" smtClean="0">
                <a:effectLst>
                  <a:outerShdw blurRad="38100" dist="38100" dir="2700000" algn="tl">
                    <a:srgbClr val="000000">
                      <a:alpha val="43137"/>
                    </a:srgbClr>
                  </a:outerShdw>
                </a:effectLst>
              </a:rPr>
              <a:t>Arduino shields</a:t>
            </a:r>
            <a:endParaRPr lang="en-US" b="1" dirty="0">
              <a:effectLst>
                <a:outerShdw blurRad="38100" dist="38100" dir="2700000" algn="tl">
                  <a:srgbClr val="000000">
                    <a:alpha val="43137"/>
                  </a:srgbClr>
                </a:outerShdw>
              </a:effectLst>
            </a:endParaRPr>
          </a:p>
        </p:txBody>
      </p:sp>
      <p:sp>
        <p:nvSpPr>
          <p:cNvPr id="5" name="Text Placeholder 4"/>
          <p:cNvSpPr>
            <a:spLocks noGrp="1"/>
          </p:cNvSpPr>
          <p:nvPr>
            <p:ph type="body" idx="1"/>
          </p:nvPr>
        </p:nvSpPr>
        <p:spPr>
          <a:xfrm>
            <a:off x="390350" y="1219770"/>
            <a:ext cx="4698694" cy="878595"/>
          </a:xfrm>
        </p:spPr>
        <p:txBody>
          <a:bodyPr/>
          <a:lstStyle/>
          <a:p>
            <a:pPr marL="203200" indent="0">
              <a:buNone/>
            </a:pPr>
            <a:r>
              <a:rPr lang="en-US" sz="2000" i="1" dirty="0" smtClean="0"/>
              <a:t>Allow you to build dedicated circuits for interfacing with </a:t>
            </a:r>
            <a:r>
              <a:rPr lang="en-US" sz="2000" i="1" dirty="0" err="1" smtClean="0"/>
              <a:t>arduino</a:t>
            </a:r>
            <a:endParaRPr lang="en-US" sz="2000" i="1" dirty="0"/>
          </a:p>
        </p:txBody>
      </p:sp>
      <p:pic>
        <p:nvPicPr>
          <p:cNvPr id="5122" name="Picture 2" descr="Image result for arduino shie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350" y="2367342"/>
            <a:ext cx="2807617" cy="20644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rduino shie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8280" y="2918284"/>
            <a:ext cx="1983477" cy="166593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2070" y="2631034"/>
            <a:ext cx="2005941" cy="200594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7801" y="4927889"/>
            <a:ext cx="2003487" cy="170964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arduino shiel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4301" y="258418"/>
            <a:ext cx="2941478" cy="2073742"/>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arduino shiel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936" y="4584221"/>
            <a:ext cx="2273779" cy="227377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arduino shiel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0539" y="4827780"/>
            <a:ext cx="253365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24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84334" y="395184"/>
            <a:ext cx="4201494" cy="2132277"/>
          </a:xfrm>
          <a:prstGeom prst="rect">
            <a:avLst/>
          </a:prstGeom>
          <a:noFill/>
          <a:ln>
            <a:noFill/>
          </a:ln>
        </p:spPr>
        <p:txBody>
          <a:bodyPr lIns="91425" tIns="91425" rIns="91425" bIns="91425" anchor="t" anchorCtr="0">
            <a:noAutofit/>
          </a:bodyPr>
          <a:lstStyle/>
          <a:p>
            <a:pPr lvl="0">
              <a:buSzPct val="25000"/>
            </a:pPr>
            <a:r>
              <a:rPr lang="en-US" sz="2400" b="1" i="0" u="none" strike="noStrike" cap="none" dirty="0" err="1" smtClean="0">
                <a:solidFill>
                  <a:schemeClr val="dk1"/>
                </a:solidFill>
                <a:effectLst>
                  <a:outerShdw blurRad="38100" dist="38100" dir="2700000" algn="tl">
                    <a:srgbClr val="000000">
                      <a:alpha val="43137"/>
                    </a:srgbClr>
                  </a:outerShdw>
                </a:effectLst>
                <a:sym typeface="Arial"/>
              </a:rPr>
              <a:t>OpenMaze</a:t>
            </a:r>
            <a:r>
              <a:rPr lang="en-US" sz="2400" b="1" i="0" u="none" strike="noStrike" cap="none" dirty="0" smtClean="0">
                <a:solidFill>
                  <a:schemeClr val="dk1"/>
                </a:solidFill>
                <a:effectLst>
                  <a:outerShdw blurRad="38100" dist="38100" dir="2700000" algn="tl">
                    <a:srgbClr val="000000">
                      <a:alpha val="43137"/>
                    </a:srgbClr>
                  </a:outerShdw>
                </a:effectLst>
                <a:sym typeface="Arial"/>
              </a:rPr>
              <a:t> </a:t>
            </a:r>
            <a:r>
              <a:rPr lang="en-US" sz="2400" b="1" dirty="0" smtClean="0">
                <a:effectLst>
                  <a:outerShdw blurRad="38100" dist="38100" dir="2700000" algn="tl">
                    <a:srgbClr val="000000">
                      <a:alpha val="43137"/>
                    </a:srgbClr>
                  </a:outerShdw>
                </a:effectLst>
              </a:rPr>
              <a:t>Arduino shields </a:t>
            </a:r>
            <a:r>
              <a:rPr lang="en-US" sz="2000" i="1" dirty="0" smtClean="0"/>
              <a:t>a tool for design </a:t>
            </a:r>
            <a:r>
              <a:rPr lang="en-US" sz="2000" i="1" dirty="0"/>
              <a:t>of automated behavioral </a:t>
            </a:r>
            <a:r>
              <a:rPr lang="en-US" sz="2000" i="1" dirty="0" smtClean="0"/>
              <a:t>tasks</a:t>
            </a:r>
            <a:r>
              <a:rPr lang="en-US" sz="2400" b="0" i="0" u="none" strike="noStrike" cap="none" dirty="0">
                <a:solidFill>
                  <a:schemeClr val="dk1"/>
                </a:solidFill>
                <a:latin typeface="Arial"/>
                <a:ea typeface="Arial"/>
                <a:cs typeface="Arial"/>
                <a:sym typeface="Arial"/>
              </a:rPr>
              <a:t/>
            </a:r>
            <a:br>
              <a:rPr lang="en-US" sz="2400" b="0" i="0" u="none" strike="noStrike" cap="none" dirty="0">
                <a:solidFill>
                  <a:schemeClr val="dk1"/>
                </a:solidFill>
                <a:latin typeface="Arial"/>
                <a:ea typeface="Arial"/>
                <a:cs typeface="Arial"/>
                <a:sym typeface="Arial"/>
              </a:rPr>
            </a:br>
            <a:r>
              <a:rPr lang="en-US" sz="2000" b="0" i="0" u="none" strike="noStrike" cap="none" dirty="0">
                <a:solidFill>
                  <a:schemeClr val="dk1"/>
                </a:solidFill>
                <a:latin typeface="Arial"/>
                <a:ea typeface="Arial"/>
                <a:cs typeface="Arial"/>
                <a:sym typeface="Arial"/>
              </a:rPr>
              <a:t>- cheap </a:t>
            </a:r>
            <a:br>
              <a:rPr lang="en-US" sz="2000" b="0" i="0" u="none" strike="noStrike" cap="none" dirty="0">
                <a:solidFill>
                  <a:schemeClr val="dk1"/>
                </a:solidFill>
                <a:latin typeface="Arial"/>
                <a:ea typeface="Arial"/>
                <a:cs typeface="Arial"/>
                <a:sym typeface="Arial"/>
              </a:rPr>
            </a:br>
            <a:r>
              <a:rPr lang="en-US" sz="2000" b="0" i="0" u="none" strike="noStrike" cap="none" dirty="0">
                <a:solidFill>
                  <a:schemeClr val="dk1"/>
                </a:solidFill>
                <a:latin typeface="Arial"/>
                <a:ea typeface="Arial"/>
                <a:cs typeface="Arial"/>
                <a:sym typeface="Arial"/>
              </a:rPr>
              <a:t>- flexible</a:t>
            </a:r>
            <a:br>
              <a:rPr lang="en-US" sz="2000" b="0" i="0" u="none" strike="noStrike" cap="none" dirty="0">
                <a:solidFill>
                  <a:schemeClr val="dk1"/>
                </a:solidFill>
                <a:latin typeface="Arial"/>
                <a:ea typeface="Arial"/>
                <a:cs typeface="Arial"/>
                <a:sym typeface="Arial"/>
              </a:rPr>
            </a:br>
            <a:r>
              <a:rPr lang="en-US" sz="2000" b="0" i="0" u="none" strike="noStrike" cap="none" dirty="0">
                <a:solidFill>
                  <a:schemeClr val="dk1"/>
                </a:solidFill>
                <a:latin typeface="Arial"/>
                <a:ea typeface="Arial"/>
                <a:cs typeface="Arial"/>
                <a:sym typeface="Arial"/>
              </a:rPr>
              <a:t>- easy to set up</a:t>
            </a:r>
          </a:p>
          <a:p>
            <a:pPr marL="0" marR="0" lvl="0" indent="0" algn="l" rtl="0">
              <a:lnSpc>
                <a:spcPct val="100000"/>
              </a:lnSpc>
              <a:spcBef>
                <a:spcPts val="0"/>
              </a:spcBef>
              <a:spcAft>
                <a:spcPts val="0"/>
              </a:spcAft>
              <a:buClr>
                <a:schemeClr val="dk1"/>
              </a:buClr>
              <a:buSzPct val="25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Arial"/>
              <a:buNone/>
            </a:pPr>
            <a:endParaRPr sz="2800" b="0" i="0" u="none" strike="noStrike" cap="none" dirty="0">
              <a:solidFill>
                <a:schemeClr val="dk1"/>
              </a:solidFill>
              <a:latin typeface="Arial"/>
              <a:ea typeface="Arial"/>
              <a:cs typeface="Arial"/>
              <a:sym typeface="Arial"/>
            </a:endParaRPr>
          </a:p>
        </p:txBody>
      </p:sp>
      <p:sp>
        <p:nvSpPr>
          <p:cNvPr id="212" name="Shape 212"/>
          <p:cNvSpPr/>
          <p:nvPr/>
        </p:nvSpPr>
        <p:spPr>
          <a:xfrm>
            <a:off x="5612675" y="565825"/>
            <a:ext cx="1524000" cy="1524000"/>
          </a:xfrm>
          <a:prstGeom prst="ellipse">
            <a:avLst/>
          </a:prstGeom>
          <a:noFill/>
          <a:ln w="4127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cxnSp>
        <p:nvCxnSpPr>
          <p:cNvPr id="213" name="Shape 213"/>
          <p:cNvCxnSpPr/>
          <p:nvPr/>
        </p:nvCxnSpPr>
        <p:spPr>
          <a:xfrm rot="-5400000">
            <a:off x="5341212" y="1157923"/>
            <a:ext cx="1223999" cy="233399"/>
          </a:xfrm>
          <a:prstGeom prst="straightConnector1">
            <a:avLst/>
          </a:prstGeom>
          <a:noFill/>
          <a:ln w="38100" cap="flat" cmpd="sng">
            <a:solidFill>
              <a:srgbClr val="4A7EBB"/>
            </a:solidFill>
            <a:prstDash val="solid"/>
            <a:miter/>
            <a:headEnd type="none" w="med" len="med"/>
            <a:tailEnd type="none" w="med" len="med"/>
          </a:ln>
        </p:spPr>
      </p:cxnSp>
      <p:cxnSp>
        <p:nvCxnSpPr>
          <p:cNvPr id="214" name="Shape 214"/>
          <p:cNvCxnSpPr/>
          <p:nvPr/>
        </p:nvCxnSpPr>
        <p:spPr>
          <a:xfrm rot="-5400000" flipH="1">
            <a:off x="5498374" y="1234160"/>
            <a:ext cx="1447800" cy="304799"/>
          </a:xfrm>
          <a:prstGeom prst="straightConnector1">
            <a:avLst/>
          </a:prstGeom>
          <a:noFill/>
          <a:ln w="38100" cap="flat" cmpd="sng">
            <a:solidFill>
              <a:srgbClr val="4A7EBB"/>
            </a:solidFill>
            <a:prstDash val="solid"/>
            <a:miter/>
            <a:headEnd type="none" w="med" len="med"/>
            <a:tailEnd type="none" w="med" len="med"/>
          </a:ln>
        </p:spPr>
      </p:cxnSp>
      <p:cxnSp>
        <p:nvCxnSpPr>
          <p:cNvPr id="215" name="Shape 215"/>
          <p:cNvCxnSpPr/>
          <p:nvPr/>
        </p:nvCxnSpPr>
        <p:spPr>
          <a:xfrm rot="-5400000">
            <a:off x="5803174" y="1234161"/>
            <a:ext cx="1447800" cy="304799"/>
          </a:xfrm>
          <a:prstGeom prst="straightConnector1">
            <a:avLst/>
          </a:prstGeom>
          <a:noFill/>
          <a:ln w="38100" cap="flat" cmpd="sng">
            <a:solidFill>
              <a:srgbClr val="4A7EBB"/>
            </a:solidFill>
            <a:prstDash val="solid"/>
            <a:miter/>
            <a:headEnd type="none" w="med" len="med"/>
            <a:tailEnd type="none" w="med" len="med"/>
          </a:ln>
        </p:spPr>
      </p:cxnSp>
      <p:cxnSp>
        <p:nvCxnSpPr>
          <p:cNvPr id="216" name="Shape 216"/>
          <p:cNvCxnSpPr/>
          <p:nvPr/>
        </p:nvCxnSpPr>
        <p:spPr>
          <a:xfrm rot="-5400000" flipH="1">
            <a:off x="6184175" y="1157960"/>
            <a:ext cx="1223999" cy="233399"/>
          </a:xfrm>
          <a:prstGeom prst="straightConnector1">
            <a:avLst/>
          </a:prstGeom>
          <a:noFill/>
          <a:ln w="38100" cap="flat" cmpd="sng">
            <a:solidFill>
              <a:srgbClr val="4A7EBB"/>
            </a:solidFill>
            <a:prstDash val="solid"/>
            <a:miter/>
            <a:headEnd type="none" w="med" len="med"/>
            <a:tailEnd type="none" w="med" len="med"/>
          </a:ln>
        </p:spPr>
      </p:cxnSp>
      <p:sp>
        <p:nvSpPr>
          <p:cNvPr id="217" name="Shape 217"/>
          <p:cNvSpPr/>
          <p:nvPr/>
        </p:nvSpPr>
        <p:spPr>
          <a:xfrm>
            <a:off x="6298475" y="1937425"/>
            <a:ext cx="152399" cy="152399"/>
          </a:xfrm>
          <a:prstGeom prst="ellipse">
            <a:avLst/>
          </a:prstGeom>
          <a:solidFill>
            <a:srgbClr val="4F81BD"/>
          </a:solidFill>
          <a:ln w="25400" cap="flat" cmpd="sng">
            <a:solidFill>
              <a:srgbClr val="385D8A"/>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218" name="Shape 218"/>
          <p:cNvSpPr/>
          <p:nvPr/>
        </p:nvSpPr>
        <p:spPr>
          <a:xfrm>
            <a:off x="6146075" y="1023025"/>
            <a:ext cx="152399" cy="152399"/>
          </a:xfrm>
          <a:prstGeom prst="ellipse">
            <a:avLst/>
          </a:prstGeom>
          <a:solidFill>
            <a:srgbClr val="4F81BD"/>
          </a:solidFill>
          <a:ln w="25400" cap="flat" cmpd="sng">
            <a:solidFill>
              <a:srgbClr val="385D8A"/>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219" name="Shape 219"/>
          <p:cNvSpPr/>
          <p:nvPr/>
        </p:nvSpPr>
        <p:spPr>
          <a:xfrm>
            <a:off x="6450875" y="1023025"/>
            <a:ext cx="152399" cy="152399"/>
          </a:xfrm>
          <a:prstGeom prst="ellipse">
            <a:avLst/>
          </a:prstGeom>
          <a:solidFill>
            <a:srgbClr val="4F81BD"/>
          </a:solidFill>
          <a:ln w="25400" cap="flat" cmpd="sng">
            <a:solidFill>
              <a:srgbClr val="385D8A"/>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220" name="Shape 220"/>
          <p:cNvSpPr txBox="1"/>
          <p:nvPr/>
        </p:nvSpPr>
        <p:spPr>
          <a:xfrm>
            <a:off x="7060475" y="489625"/>
            <a:ext cx="1904999" cy="70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4000" b="0" i="0" u="none" strike="noStrike" cap="none">
                <a:solidFill>
                  <a:srgbClr val="000000"/>
                </a:solidFill>
                <a:latin typeface="Calibri"/>
                <a:ea typeface="Calibri"/>
                <a:cs typeface="Calibri"/>
                <a:sym typeface="Calibri"/>
              </a:rPr>
              <a:t>pen</a:t>
            </a:r>
          </a:p>
        </p:txBody>
      </p:sp>
      <p:sp>
        <p:nvSpPr>
          <p:cNvPr id="221" name="Shape 221"/>
          <p:cNvSpPr txBox="1"/>
          <p:nvPr/>
        </p:nvSpPr>
        <p:spPr>
          <a:xfrm>
            <a:off x="7060475" y="1327825"/>
            <a:ext cx="879599" cy="70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F81BD"/>
              </a:buClr>
              <a:buSzPct val="25000"/>
              <a:buFont typeface="Calibri"/>
              <a:buNone/>
            </a:pPr>
            <a:r>
              <a:rPr lang="en-US" sz="4000" b="0" i="0" u="none" strike="noStrike" cap="none">
                <a:solidFill>
                  <a:srgbClr val="4F81BD"/>
                </a:solidFill>
                <a:latin typeface="Calibri"/>
                <a:ea typeface="Calibri"/>
                <a:cs typeface="Calibri"/>
                <a:sym typeface="Calibri"/>
              </a:rPr>
              <a:t>aze</a:t>
            </a:r>
          </a:p>
        </p:txBody>
      </p:sp>
      <p:sp>
        <p:nvSpPr>
          <p:cNvPr id="222" name="Shape 222"/>
          <p:cNvSpPr txBox="1"/>
          <p:nvPr/>
        </p:nvSpPr>
        <p:spPr>
          <a:xfrm>
            <a:off x="5307875" y="337225"/>
            <a:ext cx="2971799" cy="1981199"/>
          </a:xfrm>
          <a:prstGeom prst="rect">
            <a:avLst/>
          </a:prstGeom>
          <a:noFill/>
          <a:ln w="25400"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223" name="Shape 223"/>
          <p:cNvSpPr txBox="1"/>
          <p:nvPr/>
        </p:nvSpPr>
        <p:spPr>
          <a:xfrm>
            <a:off x="5231675" y="2242225"/>
            <a:ext cx="3505200" cy="7016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4000" b="0" i="0" u="none" strike="noStrike" cap="none">
                <a:solidFill>
                  <a:srgbClr val="000000"/>
                </a:solidFill>
                <a:latin typeface="Calibri"/>
                <a:ea typeface="Calibri"/>
                <a:cs typeface="Calibri"/>
                <a:sym typeface="Calibri"/>
              </a:rPr>
              <a:t>openmaze.org</a:t>
            </a:r>
          </a:p>
        </p:txBody>
      </p:sp>
      <p:pic>
        <p:nvPicPr>
          <p:cNvPr id="225" name="Shape 225"/>
          <p:cNvPicPr preferRelativeResize="0"/>
          <p:nvPr/>
        </p:nvPicPr>
        <p:blipFill rotWithShape="1">
          <a:blip r:embed="rId3">
            <a:alphaModFix/>
          </a:blip>
          <a:srcRect/>
          <a:stretch/>
        </p:blipFill>
        <p:spPr>
          <a:xfrm>
            <a:off x="95800" y="4243275"/>
            <a:ext cx="2571749" cy="1672783"/>
          </a:xfrm>
          <a:prstGeom prst="rect">
            <a:avLst/>
          </a:prstGeom>
          <a:noFill/>
          <a:ln>
            <a:noFill/>
          </a:ln>
        </p:spPr>
      </p:pic>
      <p:pic>
        <p:nvPicPr>
          <p:cNvPr id="226" name="Shape 226" descr="OM7assemb_photo_081315.JPG"/>
          <p:cNvPicPr preferRelativeResize="0"/>
          <p:nvPr/>
        </p:nvPicPr>
        <p:blipFill rotWithShape="1">
          <a:blip r:embed="rId4">
            <a:alphaModFix/>
          </a:blip>
          <a:srcRect/>
          <a:stretch/>
        </p:blipFill>
        <p:spPr>
          <a:xfrm>
            <a:off x="3436950" y="4243275"/>
            <a:ext cx="2404799" cy="1781099"/>
          </a:xfrm>
          <a:prstGeom prst="rect">
            <a:avLst/>
          </a:prstGeom>
          <a:noFill/>
          <a:ln>
            <a:noFill/>
          </a:ln>
        </p:spPr>
      </p:pic>
      <p:sp>
        <p:nvSpPr>
          <p:cNvPr id="227" name="Shape 227"/>
          <p:cNvSpPr txBox="1"/>
          <p:nvPr/>
        </p:nvSpPr>
        <p:spPr>
          <a:xfrm>
            <a:off x="2772800" y="4516625"/>
            <a:ext cx="558899" cy="510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6000" b="0" i="0" u="none" strike="noStrike" cap="none">
                <a:solidFill>
                  <a:srgbClr val="000000"/>
                </a:solidFill>
                <a:latin typeface="Arial"/>
                <a:ea typeface="Arial"/>
                <a:cs typeface="Arial"/>
                <a:sym typeface="Arial"/>
              </a:rPr>
              <a:t>+</a:t>
            </a:r>
          </a:p>
        </p:txBody>
      </p:sp>
      <p:cxnSp>
        <p:nvCxnSpPr>
          <p:cNvPr id="228" name="Shape 228"/>
          <p:cNvCxnSpPr/>
          <p:nvPr/>
        </p:nvCxnSpPr>
        <p:spPr>
          <a:xfrm>
            <a:off x="6089525" y="5088200"/>
            <a:ext cx="419099" cy="0"/>
          </a:xfrm>
          <a:prstGeom prst="straightConnector1">
            <a:avLst/>
          </a:prstGeom>
          <a:noFill/>
          <a:ln w="38100" cap="flat" cmpd="sng">
            <a:solidFill>
              <a:schemeClr val="dk2"/>
            </a:solidFill>
            <a:prstDash val="solid"/>
            <a:round/>
            <a:headEnd type="none" w="med" len="med"/>
            <a:tailEnd type="triangle" w="lg" len="lg"/>
          </a:ln>
        </p:spPr>
      </p:cxnSp>
      <p:pic>
        <p:nvPicPr>
          <p:cNvPr id="229" name="Shape 229" descr="raspberry_pi_plus_arduino"/>
          <p:cNvPicPr preferRelativeResize="0"/>
          <p:nvPr/>
        </p:nvPicPr>
        <p:blipFill rotWithShape="1">
          <a:blip r:embed="rId5">
            <a:alphaModFix/>
          </a:blip>
          <a:srcRect/>
          <a:stretch/>
        </p:blipFill>
        <p:spPr>
          <a:xfrm>
            <a:off x="848275" y="6065700"/>
            <a:ext cx="1066799" cy="792299"/>
          </a:xfrm>
          <a:prstGeom prst="rect">
            <a:avLst/>
          </a:prstGeom>
          <a:noFill/>
          <a:ln>
            <a:noFill/>
          </a:ln>
        </p:spPr>
      </p:pic>
      <p:grpSp>
        <p:nvGrpSpPr>
          <p:cNvPr id="230" name="Shape 230"/>
          <p:cNvGrpSpPr/>
          <p:nvPr/>
        </p:nvGrpSpPr>
        <p:grpSpPr>
          <a:xfrm>
            <a:off x="4285336" y="6124121"/>
            <a:ext cx="708050" cy="675469"/>
            <a:chOff x="1783000" y="2476400"/>
            <a:chExt cx="1524000" cy="1544637"/>
          </a:xfrm>
        </p:grpSpPr>
        <p:sp>
          <p:nvSpPr>
            <p:cNvPr id="231" name="Shape 231"/>
            <p:cNvSpPr/>
            <p:nvPr/>
          </p:nvSpPr>
          <p:spPr>
            <a:xfrm>
              <a:off x="1783000" y="2476400"/>
              <a:ext cx="1524000" cy="1524000"/>
            </a:xfrm>
            <a:prstGeom prst="ellipse">
              <a:avLst/>
            </a:prstGeom>
            <a:noFill/>
            <a:ln w="41275" cap="flat" cmpd="sng">
              <a:solidFill>
                <a:srgbClr val="000000"/>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cxnSp>
          <p:nvCxnSpPr>
            <p:cNvPr id="232" name="Shape 232"/>
            <p:cNvCxnSpPr/>
            <p:nvPr/>
          </p:nvCxnSpPr>
          <p:spPr>
            <a:xfrm rot="-5400000">
              <a:off x="1511536" y="3068498"/>
              <a:ext cx="1223999" cy="233399"/>
            </a:xfrm>
            <a:prstGeom prst="straightConnector1">
              <a:avLst/>
            </a:prstGeom>
            <a:noFill/>
            <a:ln w="38100" cap="flat" cmpd="sng">
              <a:solidFill>
                <a:srgbClr val="4A7EBB"/>
              </a:solidFill>
              <a:prstDash val="solid"/>
              <a:miter/>
              <a:headEnd type="none" w="med" len="med"/>
              <a:tailEnd type="none" w="med" len="med"/>
            </a:ln>
          </p:spPr>
        </p:cxnSp>
        <p:cxnSp>
          <p:nvCxnSpPr>
            <p:cNvPr id="233" name="Shape 233"/>
            <p:cNvCxnSpPr/>
            <p:nvPr/>
          </p:nvCxnSpPr>
          <p:spPr>
            <a:xfrm rot="-5400000" flipH="1">
              <a:off x="1668699" y="3144735"/>
              <a:ext cx="1447800" cy="304799"/>
            </a:xfrm>
            <a:prstGeom prst="straightConnector1">
              <a:avLst/>
            </a:prstGeom>
            <a:noFill/>
            <a:ln w="38100" cap="flat" cmpd="sng">
              <a:solidFill>
                <a:srgbClr val="4A7EBB"/>
              </a:solidFill>
              <a:prstDash val="solid"/>
              <a:miter/>
              <a:headEnd type="none" w="med" len="med"/>
              <a:tailEnd type="none" w="med" len="med"/>
            </a:ln>
          </p:spPr>
        </p:cxnSp>
        <p:cxnSp>
          <p:nvCxnSpPr>
            <p:cNvPr id="234" name="Shape 234"/>
            <p:cNvCxnSpPr/>
            <p:nvPr/>
          </p:nvCxnSpPr>
          <p:spPr>
            <a:xfrm rot="-5400000">
              <a:off x="1973499" y="3144737"/>
              <a:ext cx="1447800" cy="304799"/>
            </a:xfrm>
            <a:prstGeom prst="straightConnector1">
              <a:avLst/>
            </a:prstGeom>
            <a:noFill/>
            <a:ln w="38100" cap="flat" cmpd="sng">
              <a:solidFill>
                <a:srgbClr val="4A7EBB"/>
              </a:solidFill>
              <a:prstDash val="solid"/>
              <a:miter/>
              <a:headEnd type="none" w="med" len="med"/>
              <a:tailEnd type="none" w="med" len="med"/>
            </a:ln>
          </p:spPr>
        </p:cxnSp>
        <p:cxnSp>
          <p:nvCxnSpPr>
            <p:cNvPr id="235" name="Shape 235"/>
            <p:cNvCxnSpPr/>
            <p:nvPr/>
          </p:nvCxnSpPr>
          <p:spPr>
            <a:xfrm rot="-5400000" flipH="1">
              <a:off x="2354500" y="3068535"/>
              <a:ext cx="1223999" cy="233399"/>
            </a:xfrm>
            <a:prstGeom prst="straightConnector1">
              <a:avLst/>
            </a:prstGeom>
            <a:noFill/>
            <a:ln w="38100" cap="flat" cmpd="sng">
              <a:solidFill>
                <a:srgbClr val="4A7EBB"/>
              </a:solidFill>
              <a:prstDash val="solid"/>
              <a:miter/>
              <a:headEnd type="none" w="med" len="med"/>
              <a:tailEnd type="none" w="med" len="med"/>
            </a:ln>
          </p:spPr>
        </p:cxnSp>
        <p:sp>
          <p:nvSpPr>
            <p:cNvPr id="236" name="Shape 236"/>
            <p:cNvSpPr/>
            <p:nvPr/>
          </p:nvSpPr>
          <p:spPr>
            <a:xfrm>
              <a:off x="2468800" y="3848000"/>
              <a:ext cx="152399" cy="152399"/>
            </a:xfrm>
            <a:prstGeom prst="ellipse">
              <a:avLst/>
            </a:prstGeom>
            <a:solidFill>
              <a:srgbClr val="4F81BD"/>
            </a:solidFill>
            <a:ln w="25400" cap="flat" cmpd="sng">
              <a:solidFill>
                <a:srgbClr val="385D8A"/>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237" name="Shape 237"/>
            <p:cNvSpPr/>
            <p:nvPr/>
          </p:nvSpPr>
          <p:spPr>
            <a:xfrm>
              <a:off x="2316400" y="2933600"/>
              <a:ext cx="152399" cy="152399"/>
            </a:xfrm>
            <a:prstGeom prst="ellipse">
              <a:avLst/>
            </a:prstGeom>
            <a:solidFill>
              <a:srgbClr val="4F81BD"/>
            </a:solidFill>
            <a:ln w="25400" cap="flat" cmpd="sng">
              <a:solidFill>
                <a:srgbClr val="385D8A"/>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sp>
          <p:nvSpPr>
            <p:cNvPr id="238" name="Shape 238"/>
            <p:cNvSpPr/>
            <p:nvPr/>
          </p:nvSpPr>
          <p:spPr>
            <a:xfrm>
              <a:off x="2621200" y="2933600"/>
              <a:ext cx="152399" cy="152399"/>
            </a:xfrm>
            <a:prstGeom prst="ellipse">
              <a:avLst/>
            </a:prstGeom>
            <a:solidFill>
              <a:srgbClr val="4F81BD"/>
            </a:solidFill>
            <a:ln w="25400" cap="flat" cmpd="sng">
              <a:solidFill>
                <a:srgbClr val="385D8A"/>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Arial"/>
                <a:ea typeface="Arial"/>
                <a:cs typeface="Arial"/>
                <a:sym typeface="Arial"/>
              </a:endParaRPr>
            </a:p>
          </p:txBody>
        </p:sp>
      </p:grpSp>
      <p:sp>
        <p:nvSpPr>
          <p:cNvPr id="2" name="TextBox 1"/>
          <p:cNvSpPr txBox="1"/>
          <p:nvPr/>
        </p:nvSpPr>
        <p:spPr>
          <a:xfrm>
            <a:off x="6793774" y="6125036"/>
            <a:ext cx="2171700" cy="307777"/>
          </a:xfrm>
          <a:prstGeom prst="rect">
            <a:avLst/>
          </a:prstGeom>
          <a:noFill/>
        </p:spPr>
        <p:txBody>
          <a:bodyPr wrap="square" rtlCol="0">
            <a:spAutoFit/>
          </a:bodyPr>
          <a:lstStyle/>
          <a:p>
            <a:r>
              <a:rPr lang="en-US" dirty="0" smtClean="0"/>
              <a:t>Behavioral system</a:t>
            </a:r>
            <a:endParaRPr lang="en-US" dirty="0"/>
          </a:p>
        </p:txBody>
      </p:sp>
      <p:pic>
        <p:nvPicPr>
          <p:cNvPr id="31" name="Shape 276" descr="mouse2p_photo_081315.JPG"/>
          <p:cNvPicPr preferRelativeResize="0"/>
          <p:nvPr/>
        </p:nvPicPr>
        <p:blipFill rotWithShape="1">
          <a:blip r:embed="rId6">
            <a:alphaModFix/>
          </a:blip>
          <a:srcRect/>
          <a:stretch/>
        </p:blipFill>
        <p:spPr>
          <a:xfrm>
            <a:off x="6603274" y="4223424"/>
            <a:ext cx="2362200" cy="180095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Shape 248"/>
          <p:cNvPicPr preferRelativeResize="0"/>
          <p:nvPr/>
        </p:nvPicPr>
        <p:blipFill rotWithShape="1">
          <a:blip r:embed="rId3">
            <a:alphaModFix/>
          </a:blip>
          <a:srcRect/>
          <a:stretch/>
        </p:blipFill>
        <p:spPr>
          <a:xfrm>
            <a:off x="0" y="252975"/>
            <a:ext cx="5111699" cy="4089300"/>
          </a:xfrm>
          <a:prstGeom prst="rect">
            <a:avLst/>
          </a:prstGeom>
          <a:noFill/>
          <a:ln>
            <a:noFill/>
          </a:ln>
        </p:spPr>
      </p:pic>
      <p:pic>
        <p:nvPicPr>
          <p:cNvPr id="249" name="Shape 249" descr="OM5_PCB_110114a.jpg"/>
          <p:cNvPicPr preferRelativeResize="0"/>
          <p:nvPr/>
        </p:nvPicPr>
        <p:blipFill rotWithShape="1">
          <a:blip r:embed="rId4">
            <a:alphaModFix/>
          </a:blip>
          <a:srcRect/>
          <a:stretch/>
        </p:blipFill>
        <p:spPr>
          <a:xfrm>
            <a:off x="5504020" y="1222995"/>
            <a:ext cx="1750122" cy="1200629"/>
          </a:xfrm>
          <a:prstGeom prst="rect">
            <a:avLst/>
          </a:prstGeom>
          <a:noFill/>
          <a:ln>
            <a:noFill/>
          </a:ln>
        </p:spPr>
      </p:pic>
      <p:pic>
        <p:nvPicPr>
          <p:cNvPr id="250" name="Shape 250" descr="ANd9GcRElwVnT0WVqTlJqu3eiTjXsNzKh7iY1Tt1qOhn4MphQSHZ4Inx"/>
          <p:cNvPicPr preferRelativeResize="0"/>
          <p:nvPr/>
        </p:nvPicPr>
        <p:blipFill rotWithShape="1">
          <a:blip r:embed="rId5">
            <a:alphaModFix/>
          </a:blip>
          <a:srcRect/>
          <a:stretch/>
        </p:blipFill>
        <p:spPr>
          <a:xfrm>
            <a:off x="5666842" y="4342264"/>
            <a:ext cx="1587300" cy="947400"/>
          </a:xfrm>
          <a:prstGeom prst="rect">
            <a:avLst/>
          </a:prstGeom>
          <a:noFill/>
          <a:ln>
            <a:noFill/>
          </a:ln>
        </p:spPr>
      </p:pic>
      <p:pic>
        <p:nvPicPr>
          <p:cNvPr id="251" name="Shape 251" descr="1000px-Processing_Logo_Clipped"/>
          <p:cNvPicPr preferRelativeResize="0"/>
          <p:nvPr/>
        </p:nvPicPr>
        <p:blipFill rotWithShape="1">
          <a:blip r:embed="rId6">
            <a:alphaModFix/>
          </a:blip>
          <a:srcRect/>
          <a:stretch/>
        </p:blipFill>
        <p:spPr>
          <a:xfrm>
            <a:off x="6314225" y="5587835"/>
            <a:ext cx="1008898" cy="966298"/>
          </a:xfrm>
          <a:prstGeom prst="rect">
            <a:avLst/>
          </a:prstGeom>
          <a:noFill/>
          <a:ln>
            <a:noFill/>
          </a:ln>
        </p:spPr>
      </p:pic>
      <p:pic>
        <p:nvPicPr>
          <p:cNvPr id="252" name="Shape 252" descr="Processing_screen_shot"/>
          <p:cNvPicPr preferRelativeResize="0"/>
          <p:nvPr/>
        </p:nvPicPr>
        <p:blipFill rotWithShape="1">
          <a:blip r:embed="rId7">
            <a:alphaModFix/>
          </a:blip>
          <a:srcRect/>
          <a:stretch/>
        </p:blipFill>
        <p:spPr>
          <a:xfrm>
            <a:off x="7592225" y="5249608"/>
            <a:ext cx="1231499" cy="1375800"/>
          </a:xfrm>
          <a:prstGeom prst="rect">
            <a:avLst/>
          </a:prstGeom>
          <a:noFill/>
          <a:ln>
            <a:noFill/>
          </a:ln>
        </p:spPr>
      </p:pic>
      <p:pic>
        <p:nvPicPr>
          <p:cNvPr id="253" name="Shape 253"/>
          <p:cNvPicPr preferRelativeResize="0"/>
          <p:nvPr/>
        </p:nvPicPr>
        <p:blipFill rotWithShape="1">
          <a:blip r:embed="rId8">
            <a:alphaModFix/>
          </a:blip>
          <a:srcRect b="2399"/>
          <a:stretch/>
        </p:blipFill>
        <p:spPr>
          <a:xfrm>
            <a:off x="7592225" y="3306746"/>
            <a:ext cx="1180200" cy="1284600"/>
          </a:xfrm>
          <a:prstGeom prst="rect">
            <a:avLst/>
          </a:prstGeom>
          <a:noFill/>
          <a:ln>
            <a:noFill/>
          </a:ln>
        </p:spPr>
      </p:pic>
      <p:pic>
        <p:nvPicPr>
          <p:cNvPr id="254" name="Shape 254" descr="raspberry_pi_plus_arduino"/>
          <p:cNvPicPr preferRelativeResize="0"/>
          <p:nvPr/>
        </p:nvPicPr>
        <p:blipFill rotWithShape="1">
          <a:blip r:embed="rId9">
            <a:alphaModFix/>
          </a:blip>
          <a:srcRect/>
          <a:stretch/>
        </p:blipFill>
        <p:spPr>
          <a:xfrm>
            <a:off x="6696999" y="3599016"/>
            <a:ext cx="626100" cy="445199"/>
          </a:xfrm>
          <a:prstGeom prst="rect">
            <a:avLst/>
          </a:prstGeom>
          <a:noFill/>
          <a:ln>
            <a:noFill/>
          </a:ln>
        </p:spPr>
      </p:pic>
      <p:cxnSp>
        <p:nvCxnSpPr>
          <p:cNvPr id="255" name="Shape 255"/>
          <p:cNvCxnSpPr/>
          <p:nvPr/>
        </p:nvCxnSpPr>
        <p:spPr>
          <a:xfrm flipV="1">
            <a:off x="4552600" y="1619480"/>
            <a:ext cx="867699" cy="418120"/>
          </a:xfrm>
          <a:prstGeom prst="straightConnector1">
            <a:avLst/>
          </a:prstGeom>
          <a:noFill/>
          <a:ln w="28575" cap="flat" cmpd="sng">
            <a:solidFill>
              <a:schemeClr val="dk2"/>
            </a:solidFill>
            <a:prstDash val="solid"/>
            <a:round/>
            <a:headEnd type="none" w="med" len="med"/>
            <a:tailEnd type="triangle" w="lg" len="lg"/>
          </a:ln>
        </p:spPr>
      </p:cxnSp>
      <p:cxnSp>
        <p:nvCxnSpPr>
          <p:cNvPr id="256" name="Shape 256"/>
          <p:cNvCxnSpPr/>
          <p:nvPr/>
        </p:nvCxnSpPr>
        <p:spPr>
          <a:xfrm>
            <a:off x="4552600" y="3051750"/>
            <a:ext cx="1374000" cy="662399"/>
          </a:xfrm>
          <a:prstGeom prst="straightConnector1">
            <a:avLst/>
          </a:prstGeom>
          <a:noFill/>
          <a:ln w="28575" cap="flat" cmpd="sng">
            <a:solidFill>
              <a:schemeClr val="dk2"/>
            </a:solidFill>
            <a:prstDash val="solid"/>
            <a:round/>
            <a:headEnd type="none" w="med" len="med"/>
            <a:tailEnd type="triangle" w="lg" len="lg"/>
          </a:ln>
        </p:spPr>
      </p:cxnSp>
      <p:pic>
        <p:nvPicPr>
          <p:cNvPr id="13" name="Shape 267" descr="https://static.wixstatic.com/media/6912cb_7c59d4f2159546f8928426d66564ca59.jpg/v1/fill/w_452,h_353,al_c,q_80,usm_0.66_1.00_0.01/6912cb_7c59d4f2159546f8928426d66564ca59.jpg"/>
          <p:cNvPicPr preferRelativeResize="0"/>
          <p:nvPr/>
        </p:nvPicPr>
        <p:blipFill rotWithShape="1">
          <a:blip r:embed="rId10">
            <a:alphaModFix/>
          </a:blip>
          <a:srcRect/>
          <a:stretch/>
        </p:blipFill>
        <p:spPr>
          <a:xfrm>
            <a:off x="7449625" y="1222995"/>
            <a:ext cx="1465399" cy="1169858"/>
          </a:xfrm>
          <a:prstGeom prst="rect">
            <a:avLst/>
          </a:prstGeom>
          <a:noFill/>
          <a:ln>
            <a:noFill/>
          </a:ln>
        </p:spPr>
      </p:pic>
      <p:sp>
        <p:nvSpPr>
          <p:cNvPr id="2" name="TextBox 1"/>
          <p:cNvSpPr txBox="1"/>
          <p:nvPr/>
        </p:nvSpPr>
        <p:spPr>
          <a:xfrm>
            <a:off x="428263" y="4988689"/>
            <a:ext cx="4282633" cy="738664"/>
          </a:xfrm>
          <a:prstGeom prst="rect">
            <a:avLst/>
          </a:prstGeom>
          <a:noFill/>
        </p:spPr>
        <p:txBody>
          <a:bodyPr wrap="square" rtlCol="0">
            <a:spAutoFit/>
          </a:bodyPr>
          <a:lstStyle/>
          <a:p>
            <a:r>
              <a:rPr lang="en-US" dirty="0" smtClean="0"/>
              <a:t>The </a:t>
            </a:r>
            <a:r>
              <a:rPr lang="en-US" dirty="0" err="1" smtClean="0"/>
              <a:t>OpenMaze</a:t>
            </a:r>
            <a:r>
              <a:rPr lang="en-US" dirty="0" smtClean="0"/>
              <a:t> website gives designs and instructions for interfacing with a variety of components useful in animal behavior experiments.</a:t>
            </a:r>
            <a:endParaRPr lang="en-US" dirty="0"/>
          </a:p>
        </p:txBody>
      </p:sp>
      <p:sp>
        <p:nvSpPr>
          <p:cNvPr id="3" name="TextBox 2"/>
          <p:cNvSpPr txBox="1"/>
          <p:nvPr/>
        </p:nvSpPr>
        <p:spPr>
          <a:xfrm>
            <a:off x="5504020" y="530717"/>
            <a:ext cx="3130694" cy="523220"/>
          </a:xfrm>
          <a:prstGeom prst="rect">
            <a:avLst/>
          </a:prstGeom>
          <a:noFill/>
        </p:spPr>
        <p:txBody>
          <a:bodyPr wrap="square" rtlCol="0">
            <a:spAutoFit/>
          </a:bodyPr>
          <a:lstStyle/>
          <a:p>
            <a:r>
              <a:rPr lang="en-US" dirty="0" smtClean="0"/>
              <a:t>Hardware: 3D printing/laser cutting, PCB designs</a:t>
            </a:r>
            <a:endParaRPr lang="en-US" dirty="0"/>
          </a:p>
        </p:txBody>
      </p:sp>
      <p:sp>
        <p:nvSpPr>
          <p:cNvPr id="14" name="TextBox 13"/>
          <p:cNvSpPr txBox="1"/>
          <p:nvPr/>
        </p:nvSpPr>
        <p:spPr>
          <a:xfrm>
            <a:off x="5420299" y="2867079"/>
            <a:ext cx="2494086" cy="307777"/>
          </a:xfrm>
          <a:prstGeom prst="rect">
            <a:avLst/>
          </a:prstGeom>
          <a:noFill/>
        </p:spPr>
        <p:txBody>
          <a:bodyPr wrap="square" rtlCol="0">
            <a:spAutoFit/>
          </a:bodyPr>
          <a:lstStyle/>
          <a:p>
            <a:r>
              <a:rPr lang="en-US" dirty="0" smtClean="0"/>
              <a:t>Software: example code</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39130"/>
            <a:ext cx="8520599" cy="763500"/>
          </a:xfrm>
        </p:spPr>
        <p:txBody>
          <a:bodyPr/>
          <a:lstStyle/>
          <a:p>
            <a:r>
              <a:rPr lang="en-US" sz="4000" b="1" dirty="0" smtClean="0">
                <a:effectLst>
                  <a:outerShdw blurRad="38100" dist="38100" dir="2700000" algn="tl">
                    <a:srgbClr val="000000">
                      <a:alpha val="43137"/>
                    </a:srgbClr>
                  </a:outerShdw>
                </a:effectLst>
              </a:rPr>
              <a:t>For this class: the OM2 board</a:t>
            </a:r>
            <a:endParaRPr lang="en-US" sz="40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124414" y="2724887"/>
            <a:ext cx="3408458" cy="263070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6506" t="12851" r="17591" b="10843"/>
          <a:stretch/>
        </p:blipFill>
        <p:spPr>
          <a:xfrm>
            <a:off x="5213945" y="2588963"/>
            <a:ext cx="3849709" cy="2902559"/>
          </a:xfrm>
          <a:prstGeom prst="rect">
            <a:avLst/>
          </a:prstGeom>
        </p:spPr>
      </p:pic>
      <p:sp>
        <p:nvSpPr>
          <p:cNvPr id="7" name="Right Arrow 6"/>
          <p:cNvSpPr/>
          <p:nvPr/>
        </p:nvSpPr>
        <p:spPr>
          <a:xfrm>
            <a:off x="3657600" y="3580482"/>
            <a:ext cx="1288973" cy="7932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485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506" t="12851" r="17591" b="10843"/>
          <a:stretch/>
        </p:blipFill>
        <p:spPr>
          <a:xfrm>
            <a:off x="2503925" y="2500828"/>
            <a:ext cx="3849709" cy="2902559"/>
          </a:xfrm>
          <a:prstGeom prst="rect">
            <a:avLst/>
          </a:prstGeom>
        </p:spPr>
      </p:pic>
      <p:sp>
        <p:nvSpPr>
          <p:cNvPr id="5" name="TextBox 4"/>
          <p:cNvSpPr txBox="1"/>
          <p:nvPr/>
        </p:nvSpPr>
        <p:spPr>
          <a:xfrm>
            <a:off x="6353634" y="4428781"/>
            <a:ext cx="1322024" cy="523220"/>
          </a:xfrm>
          <a:prstGeom prst="rect">
            <a:avLst/>
          </a:prstGeom>
          <a:noFill/>
        </p:spPr>
        <p:txBody>
          <a:bodyPr wrap="square" rtlCol="0">
            <a:spAutoFit/>
          </a:bodyPr>
          <a:lstStyle/>
          <a:p>
            <a:r>
              <a:rPr lang="en-US" dirty="0" smtClean="0"/>
              <a:t>Sol. Valve (12/5V, x4)</a:t>
            </a:r>
            <a:endParaRPr lang="en-US" dirty="0"/>
          </a:p>
        </p:txBody>
      </p:sp>
      <p:sp>
        <p:nvSpPr>
          <p:cNvPr id="6" name="TextBox 5"/>
          <p:cNvSpPr txBox="1"/>
          <p:nvPr/>
        </p:nvSpPr>
        <p:spPr>
          <a:xfrm>
            <a:off x="3106757" y="5485999"/>
            <a:ext cx="1371937" cy="523220"/>
          </a:xfrm>
          <a:prstGeom prst="rect">
            <a:avLst/>
          </a:prstGeom>
          <a:noFill/>
        </p:spPr>
        <p:txBody>
          <a:bodyPr wrap="square" rtlCol="0">
            <a:spAutoFit/>
          </a:bodyPr>
          <a:lstStyle/>
          <a:p>
            <a:r>
              <a:rPr lang="en-US" dirty="0" smtClean="0"/>
              <a:t>IR beam break detector (x4)</a:t>
            </a:r>
            <a:endParaRPr lang="en-US" dirty="0"/>
          </a:p>
        </p:txBody>
      </p:sp>
      <p:sp>
        <p:nvSpPr>
          <p:cNvPr id="7" name="TextBox 6"/>
          <p:cNvSpPr txBox="1"/>
          <p:nvPr/>
        </p:nvSpPr>
        <p:spPr>
          <a:xfrm>
            <a:off x="4913524" y="5504210"/>
            <a:ext cx="1067914" cy="523220"/>
          </a:xfrm>
          <a:prstGeom prst="rect">
            <a:avLst/>
          </a:prstGeom>
          <a:noFill/>
        </p:spPr>
        <p:txBody>
          <a:bodyPr wrap="square" rtlCol="0">
            <a:spAutoFit/>
          </a:bodyPr>
          <a:lstStyle/>
          <a:p>
            <a:r>
              <a:rPr lang="en-US" dirty="0" smtClean="0"/>
              <a:t>Hall effect sensor</a:t>
            </a:r>
            <a:endParaRPr lang="en-US" dirty="0"/>
          </a:p>
        </p:txBody>
      </p:sp>
      <p:sp>
        <p:nvSpPr>
          <p:cNvPr id="8" name="TextBox 7"/>
          <p:cNvSpPr txBox="1"/>
          <p:nvPr/>
        </p:nvSpPr>
        <p:spPr>
          <a:xfrm>
            <a:off x="3922005" y="2103167"/>
            <a:ext cx="1704516" cy="307777"/>
          </a:xfrm>
          <a:prstGeom prst="rect">
            <a:avLst/>
          </a:prstGeom>
          <a:noFill/>
        </p:spPr>
        <p:txBody>
          <a:bodyPr wrap="square" rtlCol="0">
            <a:spAutoFit/>
          </a:bodyPr>
          <a:lstStyle/>
          <a:p>
            <a:r>
              <a:rPr lang="en-US" dirty="0" smtClean="0"/>
              <a:t>Stepper/DC motor</a:t>
            </a:r>
            <a:endParaRPr lang="en-US" dirty="0"/>
          </a:p>
        </p:txBody>
      </p:sp>
      <p:sp>
        <p:nvSpPr>
          <p:cNvPr id="9" name="TextBox 8"/>
          <p:cNvSpPr txBox="1"/>
          <p:nvPr/>
        </p:nvSpPr>
        <p:spPr>
          <a:xfrm>
            <a:off x="6726688" y="3353352"/>
            <a:ext cx="2008168" cy="523220"/>
          </a:xfrm>
          <a:prstGeom prst="rect">
            <a:avLst/>
          </a:prstGeom>
          <a:noFill/>
        </p:spPr>
        <p:txBody>
          <a:bodyPr wrap="square" rtlCol="0">
            <a:spAutoFit/>
          </a:bodyPr>
          <a:lstStyle/>
          <a:p>
            <a:r>
              <a:rPr lang="en-US" dirty="0" smtClean="0"/>
              <a:t>MPR121 touch sensor (I2C, x12)</a:t>
            </a:r>
            <a:endParaRPr lang="en-US" dirty="0"/>
          </a:p>
        </p:txBody>
      </p:sp>
      <p:sp>
        <p:nvSpPr>
          <p:cNvPr id="10" name="TextBox 9"/>
          <p:cNvSpPr txBox="1"/>
          <p:nvPr/>
        </p:nvSpPr>
        <p:spPr>
          <a:xfrm>
            <a:off x="906480" y="2644681"/>
            <a:ext cx="1828800" cy="1169551"/>
          </a:xfrm>
          <a:prstGeom prst="rect">
            <a:avLst/>
          </a:prstGeom>
          <a:noFill/>
        </p:spPr>
        <p:txBody>
          <a:bodyPr wrap="square" rtlCol="0">
            <a:spAutoFit/>
          </a:bodyPr>
          <a:lstStyle/>
          <a:p>
            <a:r>
              <a:rPr lang="en-US" dirty="0" smtClean="0"/>
              <a:t>PGIO ports:</a:t>
            </a:r>
          </a:p>
          <a:p>
            <a:pPr marL="285750" indent="-285750">
              <a:buFontTx/>
              <a:buChar char="-"/>
            </a:pPr>
            <a:r>
              <a:rPr lang="en-US" dirty="0" smtClean="0"/>
              <a:t>Speaker</a:t>
            </a:r>
          </a:p>
          <a:p>
            <a:pPr marL="285750" indent="-285750">
              <a:buFontTx/>
              <a:buChar char="-"/>
            </a:pPr>
            <a:r>
              <a:rPr lang="en-US" dirty="0" smtClean="0"/>
              <a:t>Servo</a:t>
            </a:r>
          </a:p>
          <a:p>
            <a:pPr marL="285750" indent="-285750">
              <a:buFontTx/>
              <a:buChar char="-"/>
            </a:pPr>
            <a:r>
              <a:rPr lang="en-US" dirty="0" smtClean="0"/>
              <a:t>Single touch</a:t>
            </a:r>
          </a:p>
          <a:p>
            <a:pPr marL="285750" indent="-285750">
              <a:buFontTx/>
              <a:buChar char="-"/>
            </a:pPr>
            <a:r>
              <a:rPr lang="en-US" dirty="0" smtClean="0"/>
              <a:t>LED</a:t>
            </a:r>
            <a:endParaRPr lang="en-US" dirty="0"/>
          </a:p>
        </p:txBody>
      </p:sp>
      <p:sp>
        <p:nvSpPr>
          <p:cNvPr id="11" name="Title 1"/>
          <p:cNvSpPr>
            <a:spLocks noGrp="1"/>
          </p:cNvSpPr>
          <p:nvPr>
            <p:ph type="title"/>
          </p:nvPr>
        </p:nvSpPr>
        <p:spPr>
          <a:xfrm>
            <a:off x="1027798" y="514012"/>
            <a:ext cx="4711992" cy="763500"/>
          </a:xfrm>
        </p:spPr>
        <p:txBody>
          <a:bodyPr/>
          <a:lstStyle/>
          <a:p>
            <a:r>
              <a:rPr lang="en-US" sz="4000" b="1" dirty="0" smtClean="0">
                <a:effectLst>
                  <a:outerShdw blurRad="38100" dist="38100" dir="2700000" algn="tl">
                    <a:srgbClr val="000000">
                      <a:alpha val="43137"/>
                    </a:srgbClr>
                  </a:outerShdw>
                </a:effectLst>
              </a:rPr>
              <a:t>OM2 shield</a:t>
            </a:r>
            <a:endParaRPr lang="en-US" sz="4000" b="1" dirty="0">
              <a:effectLst>
                <a:outerShdw blurRad="38100" dist="38100" dir="2700000" algn="tl">
                  <a:srgbClr val="000000">
                    <a:alpha val="43137"/>
                  </a:srgbClr>
                </a:outerShdw>
              </a:effectLst>
            </a:endParaRPr>
          </a:p>
        </p:txBody>
      </p:sp>
      <p:sp>
        <p:nvSpPr>
          <p:cNvPr id="2" name="Rectangle 1"/>
          <p:cNvSpPr/>
          <p:nvPr/>
        </p:nvSpPr>
        <p:spPr>
          <a:xfrm>
            <a:off x="6027576" y="3303037"/>
            <a:ext cx="242595" cy="905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066521" y="4208106"/>
            <a:ext cx="171773" cy="438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22261" y="3994376"/>
            <a:ext cx="972970" cy="782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78694" y="3065700"/>
            <a:ext cx="541688" cy="1363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37139" y="2779267"/>
            <a:ext cx="668501" cy="9343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427664" y="3065700"/>
            <a:ext cx="553773" cy="14503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8" idx="2"/>
            <a:endCxn id="14" idx="0"/>
          </p:cNvCxnSpPr>
          <p:nvPr/>
        </p:nvCxnSpPr>
        <p:spPr>
          <a:xfrm flipH="1">
            <a:off x="4749538" y="2410944"/>
            <a:ext cx="24725" cy="654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5" idx="1"/>
          </p:cNvCxnSpPr>
          <p:nvPr/>
        </p:nvCxnSpPr>
        <p:spPr>
          <a:xfrm>
            <a:off x="2202024" y="3144416"/>
            <a:ext cx="1235115" cy="10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0"/>
          </p:cNvCxnSpPr>
          <p:nvPr/>
        </p:nvCxnSpPr>
        <p:spPr>
          <a:xfrm flipV="1">
            <a:off x="3792726" y="4777273"/>
            <a:ext cx="129279" cy="708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0"/>
            <a:endCxn id="12" idx="2"/>
          </p:cNvCxnSpPr>
          <p:nvPr/>
        </p:nvCxnSpPr>
        <p:spPr>
          <a:xfrm flipH="1" flipV="1">
            <a:off x="5152408" y="4646645"/>
            <a:ext cx="295073" cy="857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1"/>
            <a:endCxn id="16" idx="2"/>
          </p:cNvCxnSpPr>
          <p:nvPr/>
        </p:nvCxnSpPr>
        <p:spPr>
          <a:xfrm flipH="1" flipV="1">
            <a:off x="5704551" y="4516017"/>
            <a:ext cx="649083" cy="17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1"/>
            <a:endCxn id="2" idx="3"/>
          </p:cNvCxnSpPr>
          <p:nvPr/>
        </p:nvCxnSpPr>
        <p:spPr>
          <a:xfrm flipH="1">
            <a:off x="6270171" y="3614962"/>
            <a:ext cx="456517" cy="14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712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Problem Set #1:</a:t>
            </a:r>
            <a:endParaRPr lang="en-US" b="1" dirty="0">
              <a:effectLst>
                <a:outerShdw blurRad="38100" dist="38100" dir="2700000" algn="tl">
                  <a:srgbClr val="000000">
                    <a:alpha val="43137"/>
                  </a:srgbClr>
                </a:outerShdw>
              </a:effectLst>
            </a:endParaRPr>
          </a:p>
        </p:txBody>
      </p:sp>
      <p:grpSp>
        <p:nvGrpSpPr>
          <p:cNvPr id="4" name="Group 3"/>
          <p:cNvGrpSpPr/>
          <p:nvPr/>
        </p:nvGrpSpPr>
        <p:grpSpPr>
          <a:xfrm>
            <a:off x="2418023" y="2546432"/>
            <a:ext cx="4098523" cy="2381452"/>
            <a:chOff x="0" y="0"/>
            <a:chExt cx="2571750" cy="1632267"/>
          </a:xfrm>
        </p:grpSpPr>
        <p:grpSp>
          <p:nvGrpSpPr>
            <p:cNvPr id="5" name="Group 4"/>
            <p:cNvGrpSpPr/>
            <p:nvPr/>
          </p:nvGrpSpPr>
          <p:grpSpPr>
            <a:xfrm>
              <a:off x="1600200" y="295592"/>
              <a:ext cx="833120" cy="238125"/>
              <a:chOff x="0" y="0"/>
              <a:chExt cx="833120" cy="238125"/>
            </a:xfrm>
          </p:grpSpPr>
          <p:sp>
            <p:nvSpPr>
              <p:cNvPr id="16" name="Rectangle 15"/>
              <p:cNvSpPr/>
              <p:nvPr/>
            </p:nvSpPr>
            <p:spPr>
              <a:xfrm>
                <a:off x="0" y="953"/>
                <a:ext cx="83312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Rectangle 16"/>
              <p:cNvSpPr/>
              <p:nvPr/>
            </p:nvSpPr>
            <p:spPr>
              <a:xfrm rot="5400000">
                <a:off x="-95250" y="96203"/>
                <a:ext cx="23812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 name="Group 5"/>
            <p:cNvGrpSpPr/>
            <p:nvPr/>
          </p:nvGrpSpPr>
          <p:grpSpPr>
            <a:xfrm flipV="1">
              <a:off x="1600200" y="848042"/>
              <a:ext cx="833120" cy="238125"/>
              <a:chOff x="0" y="0"/>
              <a:chExt cx="833120" cy="238125"/>
            </a:xfrm>
          </p:grpSpPr>
          <p:sp>
            <p:nvSpPr>
              <p:cNvPr id="14" name="Rectangle 13"/>
              <p:cNvSpPr/>
              <p:nvPr/>
            </p:nvSpPr>
            <p:spPr>
              <a:xfrm>
                <a:off x="0" y="953"/>
                <a:ext cx="833120" cy="5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Rectangle 14"/>
              <p:cNvSpPr/>
              <p:nvPr/>
            </p:nvSpPr>
            <p:spPr>
              <a:xfrm rot="5400000">
                <a:off x="-95250" y="96203"/>
                <a:ext cx="23812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7" name="Rectangle 6"/>
            <p:cNvSpPr/>
            <p:nvPr/>
          </p:nvSpPr>
          <p:spPr>
            <a:xfrm>
              <a:off x="0" y="317"/>
              <a:ext cx="1476375" cy="138112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57200" y="95567"/>
              <a:ext cx="488950" cy="866775"/>
            </a:xfrm>
            <a:prstGeom prst="rect">
              <a:avLst/>
            </a:prstGeom>
          </p:spPr>
        </p:pic>
        <p:sp>
          <p:nvSpPr>
            <p:cNvPr id="9" name="Rectangle 8"/>
            <p:cNvSpPr/>
            <p:nvPr/>
          </p:nvSpPr>
          <p:spPr>
            <a:xfrm>
              <a:off x="1476375" y="467042"/>
              <a:ext cx="466725" cy="457200"/>
            </a:xfrm>
            <a:prstGeom prst="rect">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33475" y="-9208"/>
              <a:ext cx="331470" cy="349885"/>
            </a:xfrm>
            <a:prstGeom prst="rect">
              <a:avLst/>
            </a:prstGeom>
          </p:spPr>
        </p:pic>
        <p:sp>
          <p:nvSpPr>
            <p:cNvPr id="11" name="Rectangle 10"/>
            <p:cNvSpPr/>
            <p:nvPr/>
          </p:nvSpPr>
          <p:spPr>
            <a:xfrm>
              <a:off x="1476375" y="143192"/>
              <a:ext cx="933450" cy="4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4075" y="1314767"/>
              <a:ext cx="447675" cy="317500"/>
            </a:xfrm>
            <a:prstGeom prst="rect">
              <a:avLst/>
            </a:prstGeom>
          </p:spPr>
        </p:pic>
        <p:sp>
          <p:nvSpPr>
            <p:cNvPr id="13" name="Rectangle 12"/>
            <p:cNvSpPr/>
            <p:nvPr/>
          </p:nvSpPr>
          <p:spPr>
            <a:xfrm rot="5400000">
              <a:off x="1819275" y="714692"/>
              <a:ext cx="118396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8" name="TextBox 17"/>
          <p:cNvSpPr txBox="1"/>
          <p:nvPr/>
        </p:nvSpPr>
        <p:spPr>
          <a:xfrm>
            <a:off x="2547208" y="1736561"/>
            <a:ext cx="3882655" cy="523220"/>
          </a:xfrm>
          <a:prstGeom prst="rect">
            <a:avLst/>
          </a:prstGeom>
          <a:noFill/>
        </p:spPr>
        <p:txBody>
          <a:bodyPr wrap="square" rtlCol="0">
            <a:spAutoFit/>
          </a:bodyPr>
          <a:lstStyle/>
          <a:p>
            <a:r>
              <a:rPr lang="en-US" sz="2800" dirty="0" smtClean="0"/>
              <a:t>Pavlovian conditioning</a:t>
            </a:r>
            <a:endParaRPr lang="en-US" sz="2800" dirty="0"/>
          </a:p>
        </p:txBody>
      </p:sp>
      <p:sp>
        <p:nvSpPr>
          <p:cNvPr id="19" name="TextBox 18"/>
          <p:cNvSpPr txBox="1"/>
          <p:nvPr/>
        </p:nvSpPr>
        <p:spPr>
          <a:xfrm>
            <a:off x="2418023" y="5057500"/>
            <a:ext cx="4011840"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smtClean="0"/>
              <a:t>Printing times of </a:t>
            </a:r>
            <a:r>
              <a:rPr lang="en-US" sz="1800" dirty="0" err="1" smtClean="0"/>
              <a:t>nosepokes</a:t>
            </a:r>
            <a:endParaRPr lang="en-US" sz="1800" dirty="0" smtClean="0"/>
          </a:p>
          <a:p>
            <a:pPr marL="285750" indent="-285750">
              <a:buFont typeface="Arial" panose="020B0604020202020204" pitchFamily="34" charset="0"/>
              <a:buChar char="•"/>
            </a:pPr>
            <a:r>
              <a:rPr lang="en-US" sz="1800" dirty="0" smtClean="0"/>
              <a:t>Programming without using delay();</a:t>
            </a:r>
          </a:p>
          <a:p>
            <a:pPr marL="285750" indent="-285750">
              <a:buFont typeface="Arial" panose="020B0604020202020204" pitchFamily="34" charset="0"/>
              <a:buChar char="•"/>
            </a:pPr>
            <a:r>
              <a:rPr lang="en-US" sz="1800" dirty="0" smtClean="0"/>
              <a:t>Using random(); , and creating exponential distributions.</a:t>
            </a:r>
            <a:endParaRPr lang="en-US" sz="1800" dirty="0"/>
          </a:p>
        </p:txBody>
      </p:sp>
    </p:spTree>
    <p:extLst>
      <p:ext uri="{BB962C8B-B14F-4D97-AF65-F5344CB8AC3E}">
        <p14:creationId xmlns:p14="http://schemas.microsoft.com/office/powerpoint/2010/main" val="4045265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Uses of open-source hardware and software</a:t>
            </a:r>
            <a:endParaRPr lang="en-US" dirty="0"/>
          </a:p>
        </p:txBody>
      </p:sp>
      <p:sp>
        <p:nvSpPr>
          <p:cNvPr id="5" name="Text Placeholder 4"/>
          <p:cNvSpPr>
            <a:spLocks noGrp="1"/>
          </p:cNvSpPr>
          <p:nvPr>
            <p:ph type="body" idx="1"/>
          </p:nvPr>
        </p:nvSpPr>
        <p:spPr>
          <a:xfrm>
            <a:off x="0" y="2690870"/>
            <a:ext cx="4643610" cy="2685361"/>
          </a:xfrm>
        </p:spPr>
        <p:txBody>
          <a:bodyPr/>
          <a:lstStyle/>
          <a:p>
            <a:r>
              <a:rPr lang="en-US" dirty="0" smtClean="0"/>
              <a:t> 3D printers / CNC</a:t>
            </a:r>
          </a:p>
          <a:p>
            <a:r>
              <a:rPr lang="en-US" dirty="0"/>
              <a:t> </a:t>
            </a:r>
            <a:r>
              <a:rPr lang="en-US" dirty="0" smtClean="0"/>
              <a:t>drones</a:t>
            </a:r>
          </a:p>
          <a:p>
            <a:r>
              <a:rPr lang="en-US" dirty="0"/>
              <a:t> </a:t>
            </a:r>
            <a:r>
              <a:rPr lang="en-US" dirty="0" smtClean="0"/>
              <a:t>Internet of things (IOT)</a:t>
            </a:r>
          </a:p>
          <a:p>
            <a:r>
              <a:rPr lang="en-US" dirty="0"/>
              <a:t> </a:t>
            </a:r>
            <a:r>
              <a:rPr lang="en-US" dirty="0" smtClean="0"/>
              <a:t>Interactive art</a:t>
            </a:r>
            <a:endParaRPr lang="en-US" dirty="0"/>
          </a:p>
        </p:txBody>
      </p:sp>
      <p:pic>
        <p:nvPicPr>
          <p:cNvPr id="4098" name="Picture 2" descr="Image result for lulzbo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679" t="3913" r="10466" b="3810"/>
          <a:stretch/>
        </p:blipFill>
        <p:spPr bwMode="auto">
          <a:xfrm>
            <a:off x="7025146" y="1338157"/>
            <a:ext cx="1652531" cy="143219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ro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280" b="21702"/>
          <a:stretch/>
        </p:blipFill>
        <p:spPr bwMode="auto">
          <a:xfrm>
            <a:off x="5147028" y="2898812"/>
            <a:ext cx="1661654" cy="94745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i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547" y="3370128"/>
            <a:ext cx="1831899" cy="13268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interactive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6458" y="5091423"/>
            <a:ext cx="2514953" cy="1414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248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p:nvPr/>
        </p:nvSpPr>
        <p:spPr>
          <a:xfrm>
            <a:off x="532124" y="672029"/>
            <a:ext cx="3794393" cy="467601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600" b="0" i="0" u="sng" strike="noStrike" cap="none" dirty="0">
                <a:solidFill>
                  <a:schemeClr val="dk1"/>
                </a:solidFill>
                <a:sym typeface="Arial"/>
              </a:rPr>
              <a:t>Microcontrollers (MCUs)</a:t>
            </a:r>
          </a:p>
          <a:p>
            <a:pPr marL="0" marR="0" lvl="0" indent="0" algn="l" rtl="0">
              <a:lnSpc>
                <a:spcPct val="100000"/>
              </a:lnSpc>
              <a:spcBef>
                <a:spcPts val="900"/>
              </a:spcBef>
              <a:spcAft>
                <a:spcPts val="0"/>
              </a:spcAft>
              <a:buClr>
                <a:schemeClr val="dk1"/>
              </a:buClr>
              <a:buSzPct val="25000"/>
              <a:buFont typeface="Arial"/>
              <a:buNone/>
            </a:pPr>
            <a:r>
              <a:rPr lang="en-US" sz="1600" b="0" i="0" u="none" strike="noStrike" cap="none" dirty="0">
                <a:solidFill>
                  <a:schemeClr val="dk1"/>
                </a:solidFill>
                <a:sym typeface="Arial"/>
              </a:rPr>
              <a:t>Processors that run simple programs to control inputs and outputs.</a:t>
            </a:r>
          </a:p>
          <a:p>
            <a:pPr marL="0" marR="0" lvl="0" indent="0" algn="l" rtl="0">
              <a:lnSpc>
                <a:spcPct val="100000"/>
              </a:lnSpc>
              <a:spcBef>
                <a:spcPts val="900"/>
              </a:spcBef>
              <a:spcAft>
                <a:spcPts val="0"/>
              </a:spcAft>
              <a:buClr>
                <a:schemeClr val="dk1"/>
              </a:buClr>
              <a:buSzPct val="100000"/>
              <a:buFont typeface="Arial"/>
              <a:buChar char="-"/>
            </a:pPr>
            <a:r>
              <a:rPr lang="en-US" sz="1600" b="0" i="0" u="none" strike="noStrike" cap="none" dirty="0">
                <a:solidFill>
                  <a:schemeClr val="dk1"/>
                </a:solidFill>
                <a:sym typeface="Arial"/>
              </a:rPr>
              <a:t>Arduino (and </a:t>
            </a:r>
            <a:r>
              <a:rPr lang="en-US" sz="1600" b="0" i="0" u="none" strike="noStrike" cap="none" dirty="0" err="1">
                <a:solidFill>
                  <a:schemeClr val="dk1"/>
                </a:solidFill>
                <a:sym typeface="Arial"/>
              </a:rPr>
              <a:t>arduino</a:t>
            </a:r>
            <a:r>
              <a:rPr lang="en-US" sz="1600" b="0" i="0" u="none" strike="noStrike" cap="none" dirty="0">
                <a:solidFill>
                  <a:schemeClr val="dk1"/>
                </a:solidFill>
                <a:sym typeface="Arial"/>
              </a:rPr>
              <a:t> clones)</a:t>
            </a:r>
          </a:p>
          <a:p>
            <a:pPr marL="0" marR="0" lvl="0" indent="0" algn="l" rtl="0">
              <a:lnSpc>
                <a:spcPct val="100000"/>
              </a:lnSpc>
              <a:spcBef>
                <a:spcPts val="900"/>
              </a:spcBef>
              <a:spcAft>
                <a:spcPts val="0"/>
              </a:spcAft>
              <a:buClr>
                <a:schemeClr val="dk1"/>
              </a:buClr>
              <a:buSzPct val="100000"/>
              <a:buFont typeface="Arial"/>
              <a:buChar char="-"/>
            </a:pPr>
            <a:r>
              <a:rPr lang="en-US" sz="1600" b="0" i="0" u="none" strike="noStrike" cap="none" dirty="0">
                <a:solidFill>
                  <a:schemeClr val="dk1"/>
                </a:solidFill>
                <a:sym typeface="Arial"/>
              </a:rPr>
              <a:t>Parallax</a:t>
            </a:r>
          </a:p>
          <a:p>
            <a:pPr marL="0" marR="0" lvl="0" indent="0" algn="l" rtl="0">
              <a:lnSpc>
                <a:spcPct val="100000"/>
              </a:lnSpc>
              <a:spcBef>
                <a:spcPts val="900"/>
              </a:spcBef>
              <a:spcAft>
                <a:spcPts val="0"/>
              </a:spcAft>
              <a:buClr>
                <a:schemeClr val="dk1"/>
              </a:buClr>
              <a:buFont typeface="Arial"/>
              <a:buNone/>
            </a:pPr>
            <a:endParaRPr sz="1600" b="0" i="0" u="none" strike="noStrike" cap="none" dirty="0">
              <a:solidFill>
                <a:schemeClr val="dk1"/>
              </a:solidFill>
              <a:sym typeface="Arial"/>
            </a:endParaRPr>
          </a:p>
          <a:p>
            <a:pPr marL="0" marR="0" lvl="0" indent="0" algn="l" rtl="0">
              <a:lnSpc>
                <a:spcPct val="100000"/>
              </a:lnSpc>
              <a:spcBef>
                <a:spcPts val="900"/>
              </a:spcBef>
              <a:spcAft>
                <a:spcPts val="0"/>
              </a:spcAft>
              <a:buClr>
                <a:schemeClr val="dk1"/>
              </a:buClr>
              <a:buSzPct val="25000"/>
              <a:buFont typeface="Arial"/>
              <a:buNone/>
            </a:pPr>
            <a:r>
              <a:rPr lang="en-US" sz="1600" u="sng" dirty="0">
                <a:solidFill>
                  <a:schemeClr val="dk1"/>
                </a:solidFill>
              </a:rPr>
              <a:t>Single-board</a:t>
            </a:r>
            <a:r>
              <a:rPr lang="en-US" sz="1600" b="0" i="0" u="sng" strike="noStrike" cap="none" dirty="0">
                <a:solidFill>
                  <a:schemeClr val="dk1"/>
                </a:solidFill>
                <a:sym typeface="Arial"/>
              </a:rPr>
              <a:t> computers</a:t>
            </a:r>
          </a:p>
          <a:p>
            <a:pPr marL="0" marR="0" lvl="0" indent="0" algn="l" rtl="0">
              <a:lnSpc>
                <a:spcPct val="100000"/>
              </a:lnSpc>
              <a:spcBef>
                <a:spcPts val="900"/>
              </a:spcBef>
              <a:spcAft>
                <a:spcPts val="0"/>
              </a:spcAft>
              <a:buClr>
                <a:schemeClr val="dk1"/>
              </a:buClr>
              <a:buSzPct val="100000"/>
              <a:buFont typeface="Arial"/>
              <a:buChar char="-"/>
            </a:pPr>
            <a:r>
              <a:rPr lang="en-US" sz="1600" b="0" i="0" u="none" strike="noStrike" cap="none" dirty="0">
                <a:solidFill>
                  <a:schemeClr val="dk1"/>
                </a:solidFill>
                <a:sym typeface="Arial"/>
              </a:rPr>
              <a:t>Linux-based (or Win) systems that run on ARM processors </a:t>
            </a:r>
          </a:p>
          <a:p>
            <a:pPr marL="0" marR="0" lvl="0" indent="0" algn="l" rtl="0">
              <a:lnSpc>
                <a:spcPct val="100000"/>
              </a:lnSpc>
              <a:spcBef>
                <a:spcPts val="900"/>
              </a:spcBef>
              <a:spcAft>
                <a:spcPts val="0"/>
              </a:spcAft>
              <a:buClr>
                <a:schemeClr val="dk1"/>
              </a:buClr>
              <a:buSzPct val="100000"/>
              <a:buFont typeface="Arial"/>
              <a:buChar char="-"/>
            </a:pPr>
            <a:r>
              <a:rPr lang="en-US" sz="1600" b="0" i="0" u="none" strike="noStrike" cap="none" dirty="0">
                <a:solidFill>
                  <a:schemeClr val="dk1"/>
                </a:solidFill>
                <a:sym typeface="Arial"/>
              </a:rPr>
              <a:t> Good for things that require more processing power, memory, </a:t>
            </a:r>
          </a:p>
          <a:p>
            <a:pPr marL="0" marR="0" lvl="0" indent="0" algn="l" rtl="0">
              <a:lnSpc>
                <a:spcPct val="100000"/>
              </a:lnSpc>
              <a:spcBef>
                <a:spcPts val="900"/>
              </a:spcBef>
              <a:spcAft>
                <a:spcPts val="0"/>
              </a:spcAft>
              <a:buClr>
                <a:schemeClr val="dk1"/>
              </a:buClr>
              <a:buSzPct val="100000"/>
              <a:buFont typeface="Arial"/>
              <a:buChar char="-"/>
            </a:pPr>
            <a:r>
              <a:rPr lang="en-US" sz="1600" b="0" i="0" u="none" strike="noStrike" cap="none" dirty="0">
                <a:solidFill>
                  <a:schemeClr val="dk1"/>
                </a:solidFill>
                <a:sym typeface="Arial"/>
              </a:rPr>
              <a:t>Raspberry Pi, </a:t>
            </a:r>
            <a:r>
              <a:rPr lang="en-US" sz="1600" b="0" i="0" u="none" strike="noStrike" cap="none" dirty="0" err="1">
                <a:solidFill>
                  <a:schemeClr val="dk1"/>
                </a:solidFill>
                <a:sym typeface="Arial"/>
              </a:rPr>
              <a:t>Beaglebone</a:t>
            </a:r>
            <a:r>
              <a:rPr lang="en-US" sz="1600" b="0" i="0" u="none" strike="noStrike" cap="none" dirty="0">
                <a:solidFill>
                  <a:schemeClr val="dk1"/>
                </a:solidFill>
                <a:sym typeface="Arial"/>
              </a:rPr>
              <a:t> black</a:t>
            </a:r>
          </a:p>
          <a:p>
            <a:pPr marL="0" marR="0" lvl="0" indent="0" algn="l" rtl="0">
              <a:lnSpc>
                <a:spcPct val="100000"/>
              </a:lnSpc>
              <a:spcBef>
                <a:spcPts val="900"/>
              </a:spcBef>
              <a:spcAft>
                <a:spcPts val="0"/>
              </a:spcAft>
              <a:buClr>
                <a:schemeClr val="dk1"/>
              </a:buClr>
              <a:buFont typeface="Arial"/>
              <a:buNone/>
            </a:pPr>
            <a:endParaRPr sz="1600" b="0" i="0" u="none" strike="noStrike" cap="none" dirty="0">
              <a:solidFill>
                <a:schemeClr val="dk1"/>
              </a:solidFill>
              <a:sym typeface="Arial"/>
            </a:endParaRPr>
          </a:p>
          <a:p>
            <a:pPr marL="0" marR="0" lvl="0" indent="0" algn="l" rtl="0">
              <a:lnSpc>
                <a:spcPct val="100000"/>
              </a:lnSpc>
              <a:spcBef>
                <a:spcPts val="900"/>
              </a:spcBef>
              <a:spcAft>
                <a:spcPts val="0"/>
              </a:spcAft>
              <a:buClr>
                <a:schemeClr val="dk1"/>
              </a:buClr>
              <a:buSzPct val="25000"/>
              <a:buFont typeface="Arial"/>
              <a:buNone/>
            </a:pPr>
            <a:r>
              <a:rPr lang="en-US" sz="1600" b="0" i="0" u="sng" strike="noStrike" cap="none" dirty="0">
                <a:solidFill>
                  <a:schemeClr val="dk1"/>
                </a:solidFill>
                <a:sym typeface="Arial"/>
              </a:rPr>
              <a:t>Electronics</a:t>
            </a:r>
          </a:p>
          <a:p>
            <a:pPr marL="0" marR="0" lvl="0" indent="0" algn="l" rtl="0">
              <a:lnSpc>
                <a:spcPct val="100000"/>
              </a:lnSpc>
              <a:spcBef>
                <a:spcPts val="900"/>
              </a:spcBef>
              <a:spcAft>
                <a:spcPts val="0"/>
              </a:spcAft>
              <a:buClr>
                <a:schemeClr val="dk1"/>
              </a:buClr>
              <a:buSzPct val="100000"/>
              <a:buFont typeface="Arial"/>
              <a:buChar char="-"/>
            </a:pPr>
            <a:r>
              <a:rPr lang="en-US" sz="1600" b="0" i="0" u="none" strike="noStrike" cap="none" dirty="0">
                <a:solidFill>
                  <a:schemeClr val="dk1"/>
                </a:solidFill>
                <a:sym typeface="Arial"/>
              </a:rPr>
              <a:t> sensors, motors, amplifiers, etc.</a:t>
            </a:r>
          </a:p>
        </p:txBody>
      </p:sp>
      <p:sp>
        <p:nvSpPr>
          <p:cNvPr id="148" name="Shape 148"/>
          <p:cNvSpPr txBox="1"/>
          <p:nvPr/>
        </p:nvSpPr>
        <p:spPr>
          <a:xfrm>
            <a:off x="0" y="95550"/>
            <a:ext cx="2830737" cy="42356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1" i="0" u="none" strike="noStrike" cap="none">
                <a:solidFill>
                  <a:schemeClr val="dk1"/>
                </a:solidFill>
                <a:latin typeface="Arial"/>
                <a:ea typeface="Arial"/>
                <a:cs typeface="Arial"/>
                <a:sym typeface="Arial"/>
              </a:rPr>
              <a:t>Hardware:</a:t>
            </a:r>
          </a:p>
        </p:txBody>
      </p:sp>
      <p:pic>
        <p:nvPicPr>
          <p:cNvPr id="149" name="Shape 149" descr="ANd9GcT9CENn8Q5voO4pR1xa-eA8WseV7j1xxAnmFhVFqGvLB0GE2dqWXUXN8XvZ"/>
          <p:cNvPicPr preferRelativeResize="0"/>
          <p:nvPr/>
        </p:nvPicPr>
        <p:blipFill rotWithShape="1">
          <a:blip r:embed="rId3">
            <a:alphaModFix/>
          </a:blip>
          <a:srcRect/>
          <a:stretch/>
        </p:blipFill>
        <p:spPr>
          <a:xfrm>
            <a:off x="7373032" y="2820082"/>
            <a:ext cx="745268" cy="916456"/>
          </a:xfrm>
          <a:prstGeom prst="rect">
            <a:avLst/>
          </a:prstGeom>
          <a:noFill/>
          <a:ln>
            <a:noFill/>
          </a:ln>
        </p:spPr>
      </p:pic>
      <p:pic>
        <p:nvPicPr>
          <p:cNvPr id="150" name="Shape 150" descr="sparkfun-logo"/>
          <p:cNvPicPr preferRelativeResize="0"/>
          <p:nvPr/>
        </p:nvPicPr>
        <p:blipFill rotWithShape="1">
          <a:blip r:embed="rId4">
            <a:alphaModFix/>
          </a:blip>
          <a:srcRect/>
          <a:stretch/>
        </p:blipFill>
        <p:spPr>
          <a:xfrm>
            <a:off x="705898" y="5767039"/>
            <a:ext cx="1084111" cy="492211"/>
          </a:xfrm>
          <a:prstGeom prst="rect">
            <a:avLst/>
          </a:prstGeom>
          <a:noFill/>
          <a:ln>
            <a:noFill/>
          </a:ln>
        </p:spPr>
      </p:pic>
      <p:pic>
        <p:nvPicPr>
          <p:cNvPr id="151" name="Shape 151" descr="raspberry_pi_plus_arduino"/>
          <p:cNvPicPr preferRelativeResize="0"/>
          <p:nvPr/>
        </p:nvPicPr>
        <p:blipFill rotWithShape="1">
          <a:blip r:embed="rId5">
            <a:alphaModFix/>
          </a:blip>
          <a:srcRect/>
          <a:stretch/>
        </p:blipFill>
        <p:spPr>
          <a:xfrm>
            <a:off x="7126858" y="711081"/>
            <a:ext cx="843198" cy="646351"/>
          </a:xfrm>
          <a:prstGeom prst="rect">
            <a:avLst/>
          </a:prstGeom>
          <a:noFill/>
          <a:ln>
            <a:noFill/>
          </a:ln>
        </p:spPr>
      </p:pic>
      <p:pic>
        <p:nvPicPr>
          <p:cNvPr id="152" name="Shape 152" descr="dklogo.jpg"/>
          <p:cNvPicPr preferRelativeResize="0"/>
          <p:nvPr/>
        </p:nvPicPr>
        <p:blipFill rotWithShape="1">
          <a:blip r:embed="rId6">
            <a:alphaModFix/>
          </a:blip>
          <a:srcRect/>
          <a:stretch/>
        </p:blipFill>
        <p:spPr>
          <a:xfrm>
            <a:off x="3167782" y="5849968"/>
            <a:ext cx="766657" cy="422265"/>
          </a:xfrm>
          <a:prstGeom prst="rect">
            <a:avLst/>
          </a:prstGeom>
          <a:noFill/>
          <a:ln>
            <a:noFill/>
          </a:ln>
        </p:spPr>
      </p:pic>
      <p:pic>
        <p:nvPicPr>
          <p:cNvPr id="153" name="Shape 153" descr="PololuLogo.png"/>
          <p:cNvPicPr preferRelativeResize="0"/>
          <p:nvPr/>
        </p:nvPicPr>
        <p:blipFill rotWithShape="1">
          <a:blip r:embed="rId7">
            <a:alphaModFix/>
          </a:blip>
          <a:srcRect/>
          <a:stretch/>
        </p:blipFill>
        <p:spPr>
          <a:xfrm>
            <a:off x="2117513" y="5990678"/>
            <a:ext cx="623614" cy="229267"/>
          </a:xfrm>
          <a:prstGeom prst="rect">
            <a:avLst/>
          </a:prstGeom>
          <a:noFill/>
          <a:ln>
            <a:noFill/>
          </a:ln>
        </p:spPr>
      </p:pic>
      <p:pic>
        <p:nvPicPr>
          <p:cNvPr id="154" name="Shape 154" descr="adafruit-industries_logo.png"/>
          <p:cNvPicPr preferRelativeResize="0"/>
          <p:nvPr/>
        </p:nvPicPr>
        <p:blipFill rotWithShape="1">
          <a:blip r:embed="rId8">
            <a:alphaModFix/>
          </a:blip>
          <a:srcRect/>
          <a:stretch/>
        </p:blipFill>
        <p:spPr>
          <a:xfrm>
            <a:off x="707152" y="6316445"/>
            <a:ext cx="1082857" cy="441695"/>
          </a:xfrm>
          <a:prstGeom prst="rect">
            <a:avLst/>
          </a:prstGeom>
          <a:noFill/>
          <a:ln>
            <a:noFill/>
          </a:ln>
        </p:spPr>
      </p:pic>
      <p:pic>
        <p:nvPicPr>
          <p:cNvPr id="155" name="Shape 155" descr="allelec.gif"/>
          <p:cNvPicPr preferRelativeResize="0"/>
          <p:nvPr/>
        </p:nvPicPr>
        <p:blipFill rotWithShape="1">
          <a:blip r:embed="rId9">
            <a:alphaModFix/>
          </a:blip>
          <a:srcRect/>
          <a:stretch/>
        </p:blipFill>
        <p:spPr>
          <a:xfrm>
            <a:off x="2117513" y="6333284"/>
            <a:ext cx="848217" cy="424856"/>
          </a:xfrm>
          <a:prstGeom prst="rect">
            <a:avLst/>
          </a:prstGeom>
          <a:noFill/>
          <a:ln>
            <a:noFill/>
          </a:ln>
        </p:spPr>
      </p:pic>
      <p:pic>
        <p:nvPicPr>
          <p:cNvPr id="156" name="Shape 156"/>
          <p:cNvPicPr preferRelativeResize="0"/>
          <p:nvPr/>
        </p:nvPicPr>
        <p:blipFill rotWithShape="1">
          <a:blip r:embed="rId10">
            <a:alphaModFix/>
          </a:blip>
          <a:srcRect/>
          <a:stretch/>
        </p:blipFill>
        <p:spPr>
          <a:xfrm>
            <a:off x="4870274" y="610468"/>
            <a:ext cx="1735718" cy="1241034"/>
          </a:xfrm>
          <a:prstGeom prst="rect">
            <a:avLst/>
          </a:prstGeom>
          <a:noFill/>
          <a:ln>
            <a:noFill/>
          </a:ln>
        </p:spPr>
      </p:pic>
      <p:pic>
        <p:nvPicPr>
          <p:cNvPr id="157" name="Shape 157"/>
          <p:cNvPicPr preferRelativeResize="0"/>
          <p:nvPr/>
        </p:nvPicPr>
        <p:blipFill>
          <a:blip r:embed="rId11">
            <a:alphaModFix/>
          </a:blip>
          <a:stretch>
            <a:fillRect/>
          </a:stretch>
        </p:blipFill>
        <p:spPr>
          <a:xfrm>
            <a:off x="4682368" y="2569008"/>
            <a:ext cx="2444490" cy="1648674"/>
          </a:xfrm>
          <a:prstGeom prst="rect">
            <a:avLst/>
          </a:prstGeom>
          <a:noFill/>
          <a:ln>
            <a:noFill/>
          </a:ln>
        </p:spPr>
      </p:pic>
      <p:pic>
        <p:nvPicPr>
          <p:cNvPr id="2052" name="Picture 4" descr="Image result for sparkfu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53172" y="4811183"/>
            <a:ext cx="1413916" cy="10611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parkfu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39763" y="4716807"/>
            <a:ext cx="1273871" cy="12738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arkfu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89680" y="4477836"/>
            <a:ext cx="1627475" cy="16274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thermisto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03567" y="5914692"/>
            <a:ext cx="843448" cy="84344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load ce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99904" y="5914692"/>
            <a:ext cx="856961" cy="85696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tepper motor pololu"/>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05604" y="5859619"/>
            <a:ext cx="747705" cy="8776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p:nvPr/>
        </p:nvSpPr>
        <p:spPr>
          <a:xfrm>
            <a:off x="0" y="0"/>
            <a:ext cx="3581399" cy="51911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1" i="0" u="none" strike="noStrike" cap="none">
                <a:solidFill>
                  <a:schemeClr val="dk1"/>
                </a:solidFill>
                <a:latin typeface="Arial"/>
                <a:ea typeface="Arial"/>
                <a:cs typeface="Arial"/>
                <a:sym typeface="Arial"/>
              </a:rPr>
              <a:t>Software:</a:t>
            </a:r>
          </a:p>
        </p:txBody>
      </p:sp>
      <p:pic>
        <p:nvPicPr>
          <p:cNvPr id="163" name="Shape 163" descr="ANd9GcRElwVnT0WVqTlJqu3eiTjXsNzKh7iY1Tt1qOhn4MphQSHZ4Inx"/>
          <p:cNvPicPr preferRelativeResize="0"/>
          <p:nvPr/>
        </p:nvPicPr>
        <p:blipFill rotWithShape="1">
          <a:blip r:embed="rId3">
            <a:alphaModFix/>
          </a:blip>
          <a:srcRect/>
          <a:stretch/>
        </p:blipFill>
        <p:spPr>
          <a:xfrm>
            <a:off x="6438900" y="2514600"/>
            <a:ext cx="2705100" cy="1685925"/>
          </a:xfrm>
          <a:prstGeom prst="rect">
            <a:avLst/>
          </a:prstGeom>
          <a:noFill/>
          <a:ln>
            <a:noFill/>
          </a:ln>
        </p:spPr>
      </p:pic>
      <p:pic>
        <p:nvPicPr>
          <p:cNvPr id="164" name="Shape 164" descr="1000px-Processing_Logo_Clipped"/>
          <p:cNvPicPr preferRelativeResize="0"/>
          <p:nvPr/>
        </p:nvPicPr>
        <p:blipFill rotWithShape="1">
          <a:blip r:embed="rId4">
            <a:alphaModFix/>
          </a:blip>
          <a:srcRect/>
          <a:stretch/>
        </p:blipFill>
        <p:spPr>
          <a:xfrm>
            <a:off x="4457700" y="4724400"/>
            <a:ext cx="1719262" cy="1719262"/>
          </a:xfrm>
          <a:prstGeom prst="rect">
            <a:avLst/>
          </a:prstGeom>
          <a:noFill/>
          <a:ln>
            <a:noFill/>
          </a:ln>
        </p:spPr>
      </p:pic>
      <p:sp>
        <p:nvSpPr>
          <p:cNvPr id="165" name="Shape 165"/>
          <p:cNvSpPr txBox="1"/>
          <p:nvPr/>
        </p:nvSpPr>
        <p:spPr>
          <a:xfrm>
            <a:off x="304800" y="762000"/>
            <a:ext cx="4038599" cy="314007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800" b="1" i="0" u="none" strike="noStrike" cap="none" dirty="0">
                <a:solidFill>
                  <a:schemeClr val="dk1"/>
                </a:solidFill>
                <a:latin typeface="Arial"/>
                <a:ea typeface="Arial"/>
                <a:cs typeface="Arial"/>
                <a:sym typeface="Arial"/>
              </a:rPr>
              <a:t>Software for controlling the hardware</a:t>
            </a:r>
          </a:p>
          <a:p>
            <a:pPr marL="0" marR="0" lvl="0" indent="0" algn="l" rtl="0">
              <a:lnSpc>
                <a:spcPct val="100000"/>
              </a:lnSpc>
              <a:spcBef>
                <a:spcPts val="900"/>
              </a:spcBef>
              <a:spcAft>
                <a:spcPts val="0"/>
              </a:spcAft>
              <a:buClr>
                <a:schemeClr val="dk1"/>
              </a:buClr>
              <a:buSzPct val="100000"/>
              <a:buFont typeface="Arial"/>
              <a:buChar char="-"/>
            </a:pPr>
            <a:r>
              <a:rPr lang="en-US" sz="1800" b="0" i="0" u="none" strike="noStrike" cap="none" dirty="0">
                <a:solidFill>
                  <a:schemeClr val="dk1"/>
                </a:solidFill>
                <a:latin typeface="Arial"/>
                <a:ea typeface="Arial"/>
                <a:cs typeface="Arial"/>
                <a:sym typeface="Arial"/>
              </a:rPr>
              <a:t>Arduino</a:t>
            </a:r>
          </a:p>
          <a:p>
            <a:pPr marL="0" marR="0" lvl="0" indent="0" algn="l" rtl="0">
              <a:lnSpc>
                <a:spcPct val="100000"/>
              </a:lnSpc>
              <a:spcBef>
                <a:spcPts val="900"/>
              </a:spcBef>
              <a:spcAft>
                <a:spcPts val="0"/>
              </a:spcAft>
              <a:buClr>
                <a:schemeClr val="dk1"/>
              </a:buClr>
              <a:buSzPct val="100000"/>
              <a:buFont typeface="Arial"/>
              <a:buChar char="-"/>
            </a:pPr>
            <a:r>
              <a:rPr lang="en-US" sz="1800" b="0" i="0" u="none" strike="noStrike" cap="none" dirty="0">
                <a:solidFill>
                  <a:schemeClr val="dk1"/>
                </a:solidFill>
                <a:latin typeface="Arial"/>
                <a:ea typeface="Arial"/>
                <a:cs typeface="Arial"/>
                <a:sym typeface="Arial"/>
              </a:rPr>
              <a:t>Python</a:t>
            </a:r>
          </a:p>
          <a:p>
            <a:pPr marL="0" marR="0" lvl="0" indent="0" algn="l" rtl="0">
              <a:lnSpc>
                <a:spcPct val="100000"/>
              </a:lnSpc>
              <a:spcBef>
                <a:spcPts val="900"/>
              </a:spcBef>
              <a:spcAft>
                <a:spcPts val="0"/>
              </a:spcAft>
              <a:buClr>
                <a:schemeClr val="dk1"/>
              </a:buClr>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900"/>
              </a:spcBef>
              <a:spcAft>
                <a:spcPts val="0"/>
              </a:spcAft>
              <a:buClr>
                <a:schemeClr val="dk1"/>
              </a:buClr>
              <a:buSzPct val="25000"/>
              <a:buFont typeface="Arial"/>
              <a:buNone/>
            </a:pPr>
            <a:r>
              <a:rPr lang="en-US" sz="1800" b="1" i="0" u="none" strike="noStrike" cap="none" dirty="0">
                <a:solidFill>
                  <a:schemeClr val="dk1"/>
                </a:solidFill>
                <a:latin typeface="Arial"/>
                <a:ea typeface="Arial"/>
                <a:cs typeface="Arial"/>
                <a:sym typeface="Arial"/>
              </a:rPr>
              <a:t>Software for online </a:t>
            </a:r>
            <a:r>
              <a:rPr lang="en-US" sz="1800" b="1" i="0" u="none" strike="noStrike" cap="none" dirty="0" smtClean="0">
                <a:solidFill>
                  <a:schemeClr val="dk1"/>
                </a:solidFill>
                <a:latin typeface="Arial"/>
                <a:ea typeface="Arial"/>
                <a:cs typeface="Arial"/>
                <a:sym typeface="Arial"/>
              </a:rPr>
              <a:t>processing/analysis</a:t>
            </a:r>
          </a:p>
          <a:p>
            <a:pPr marL="0" marR="0" lvl="0" indent="0" algn="l" rtl="0">
              <a:lnSpc>
                <a:spcPct val="100000"/>
              </a:lnSpc>
              <a:spcBef>
                <a:spcPts val="900"/>
              </a:spcBef>
              <a:spcAft>
                <a:spcPts val="0"/>
              </a:spcAft>
              <a:buClr>
                <a:schemeClr val="dk1"/>
              </a:buClr>
              <a:buSzPct val="25000"/>
              <a:buFont typeface="Arial"/>
              <a:buNone/>
            </a:pPr>
            <a:r>
              <a:rPr lang="en-US" sz="1800" dirty="0" smtClean="0">
                <a:solidFill>
                  <a:schemeClr val="dk1"/>
                </a:solidFill>
              </a:rPr>
              <a:t>(or complex stimulus pres.)</a:t>
            </a:r>
            <a:endParaRPr lang="en-US" sz="1800" b="0" i="0" u="none" strike="noStrike" cap="none" dirty="0">
              <a:solidFill>
                <a:schemeClr val="dk1"/>
              </a:solidFill>
              <a:latin typeface="Arial"/>
              <a:ea typeface="Arial"/>
              <a:cs typeface="Arial"/>
              <a:sym typeface="Arial"/>
            </a:endParaRPr>
          </a:p>
          <a:p>
            <a:pPr marL="0" marR="0" lvl="0" indent="0" algn="l" rtl="0">
              <a:lnSpc>
                <a:spcPct val="100000"/>
              </a:lnSpc>
              <a:spcBef>
                <a:spcPts val="900"/>
              </a:spcBef>
              <a:spcAft>
                <a:spcPts val="0"/>
              </a:spcAft>
              <a:buClr>
                <a:schemeClr val="dk1"/>
              </a:buClr>
              <a:buSzPct val="100000"/>
              <a:buFont typeface="Arial"/>
              <a:buChar char="-"/>
            </a:pPr>
            <a:r>
              <a:rPr lang="en-US" sz="1800" b="0" i="0" u="none" strike="noStrike" cap="none" dirty="0">
                <a:solidFill>
                  <a:schemeClr val="dk1"/>
                </a:solidFill>
                <a:latin typeface="Arial"/>
                <a:ea typeface="Arial"/>
                <a:cs typeface="Arial"/>
                <a:sym typeface="Arial"/>
              </a:rPr>
              <a:t> Python</a:t>
            </a:r>
          </a:p>
          <a:p>
            <a:pPr marL="0" marR="0" lvl="0" indent="0" algn="l" rtl="0">
              <a:lnSpc>
                <a:spcPct val="100000"/>
              </a:lnSpc>
              <a:spcBef>
                <a:spcPts val="900"/>
              </a:spcBef>
              <a:spcAft>
                <a:spcPts val="0"/>
              </a:spcAft>
              <a:buClr>
                <a:schemeClr val="dk1"/>
              </a:buClr>
              <a:buSzPct val="100000"/>
              <a:buFont typeface="Arial"/>
              <a:buChar char="-"/>
            </a:pPr>
            <a:r>
              <a:rPr lang="en-US" sz="1800" b="0" i="0" u="none" strike="noStrike" cap="none" dirty="0">
                <a:solidFill>
                  <a:schemeClr val="dk1"/>
                </a:solidFill>
                <a:latin typeface="Arial"/>
                <a:ea typeface="Arial"/>
                <a:cs typeface="Arial"/>
                <a:sym typeface="Arial"/>
              </a:rPr>
              <a:t> </a:t>
            </a:r>
            <a:r>
              <a:rPr lang="en-US" sz="1800" b="0" i="0" u="none" strike="noStrike" cap="none" dirty="0" smtClean="0">
                <a:solidFill>
                  <a:schemeClr val="dk1"/>
                </a:solidFill>
                <a:latin typeface="Arial"/>
                <a:ea typeface="Arial"/>
                <a:cs typeface="Arial"/>
                <a:sym typeface="Arial"/>
              </a:rPr>
              <a:t>Processing.org</a:t>
            </a:r>
          </a:p>
          <a:p>
            <a:pPr marL="0" marR="0" lvl="0" indent="0" algn="l" rtl="0">
              <a:lnSpc>
                <a:spcPct val="100000"/>
              </a:lnSpc>
              <a:spcBef>
                <a:spcPts val="900"/>
              </a:spcBef>
              <a:spcAft>
                <a:spcPts val="0"/>
              </a:spcAft>
              <a:buClr>
                <a:schemeClr val="dk1"/>
              </a:buClr>
              <a:buSzPct val="100000"/>
              <a:buFont typeface="Arial"/>
              <a:buChar char="-"/>
            </a:pPr>
            <a:r>
              <a:rPr lang="en-US" sz="1800" dirty="0" smtClean="0">
                <a:solidFill>
                  <a:schemeClr val="dk1"/>
                </a:solidFill>
              </a:rPr>
              <a:t> R</a:t>
            </a:r>
          </a:p>
          <a:p>
            <a:pPr marL="0" marR="0" lvl="0" indent="0" algn="l" rtl="0">
              <a:lnSpc>
                <a:spcPct val="100000"/>
              </a:lnSpc>
              <a:spcBef>
                <a:spcPts val="900"/>
              </a:spcBef>
              <a:spcAft>
                <a:spcPts val="0"/>
              </a:spcAft>
              <a:buClr>
                <a:schemeClr val="dk1"/>
              </a:buClr>
              <a:buSzPct val="100000"/>
              <a:buFont typeface="Arial"/>
              <a:buChar char="-"/>
            </a:pPr>
            <a:r>
              <a:rPr lang="en-US" sz="1800" dirty="0">
                <a:solidFill>
                  <a:schemeClr val="dk1"/>
                </a:solidFill>
              </a:rPr>
              <a:t> </a:t>
            </a:r>
            <a:r>
              <a:rPr lang="en-US" sz="1800" dirty="0" smtClean="0">
                <a:solidFill>
                  <a:schemeClr val="dk1"/>
                </a:solidFill>
              </a:rPr>
              <a:t>Octave (~open MATLAB)</a:t>
            </a:r>
            <a:endParaRPr lang="en-US" sz="1800" b="0" i="0" u="none" strike="noStrike" cap="none" dirty="0">
              <a:solidFill>
                <a:schemeClr val="dk1"/>
              </a:solidFill>
              <a:latin typeface="Arial"/>
              <a:ea typeface="Arial"/>
              <a:cs typeface="Arial"/>
              <a:sym typeface="Arial"/>
            </a:endParaRPr>
          </a:p>
        </p:txBody>
      </p:sp>
      <p:pic>
        <p:nvPicPr>
          <p:cNvPr id="166" name="Shape 166" descr="Processing_screen_shot"/>
          <p:cNvPicPr preferRelativeResize="0"/>
          <p:nvPr/>
        </p:nvPicPr>
        <p:blipFill rotWithShape="1">
          <a:blip r:embed="rId5">
            <a:alphaModFix/>
          </a:blip>
          <a:srcRect/>
          <a:stretch/>
        </p:blipFill>
        <p:spPr>
          <a:xfrm>
            <a:off x="6743700" y="4410075"/>
            <a:ext cx="2098674" cy="2447925"/>
          </a:xfrm>
          <a:prstGeom prst="rect">
            <a:avLst/>
          </a:prstGeom>
          <a:noFill/>
          <a:ln>
            <a:noFill/>
          </a:ln>
        </p:spPr>
      </p:pic>
      <p:pic>
        <p:nvPicPr>
          <p:cNvPr id="167" name="Shape 167"/>
          <p:cNvPicPr preferRelativeResize="0"/>
          <p:nvPr/>
        </p:nvPicPr>
        <p:blipFill rotWithShape="1">
          <a:blip r:embed="rId6">
            <a:alphaModFix/>
          </a:blip>
          <a:srcRect b="2403"/>
          <a:stretch/>
        </p:blipFill>
        <p:spPr>
          <a:xfrm>
            <a:off x="6743700" y="0"/>
            <a:ext cx="2011362" cy="2286000"/>
          </a:xfrm>
          <a:prstGeom prst="rect">
            <a:avLst/>
          </a:prstGeom>
          <a:noFill/>
          <a:ln>
            <a:noFill/>
          </a:ln>
        </p:spPr>
      </p:pic>
      <p:pic>
        <p:nvPicPr>
          <p:cNvPr id="168" name="Shape 168" descr="raspberry_pi_plus_arduino"/>
          <p:cNvPicPr preferRelativeResize="0"/>
          <p:nvPr/>
        </p:nvPicPr>
        <p:blipFill rotWithShape="1">
          <a:blip r:embed="rId7">
            <a:alphaModFix/>
          </a:blip>
          <a:srcRect/>
          <a:stretch/>
        </p:blipFill>
        <p:spPr>
          <a:xfrm>
            <a:off x="5257800" y="685800"/>
            <a:ext cx="1066799" cy="792162"/>
          </a:xfrm>
          <a:prstGeom prst="rect">
            <a:avLst/>
          </a:prstGeom>
          <a:noFill/>
          <a:ln>
            <a:noFill/>
          </a:ln>
        </p:spPr>
      </p:pic>
      <p:pic>
        <p:nvPicPr>
          <p:cNvPr id="169" name="Shape 169" descr="ANd9GcT9CENn8Q5voO4pR1xa-eA8WseV7j1xxAnmFhVFqGvLB0GE2dqWXUXN8XvZ"/>
          <p:cNvPicPr preferRelativeResize="0"/>
          <p:nvPr/>
        </p:nvPicPr>
        <p:blipFill rotWithShape="1">
          <a:blip r:embed="rId8">
            <a:alphaModFix/>
          </a:blip>
          <a:srcRect/>
          <a:stretch/>
        </p:blipFill>
        <p:spPr>
          <a:xfrm>
            <a:off x="4855325" y="2789575"/>
            <a:ext cx="934500" cy="11124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051" y="128170"/>
            <a:ext cx="5319771" cy="830997"/>
          </a:xfrm>
          <a:prstGeom prst="rect">
            <a:avLst/>
          </a:prstGeom>
          <a:noFill/>
        </p:spPr>
        <p:txBody>
          <a:bodyPr wrap="square" rtlCol="0">
            <a:spAutoFit/>
          </a:bodyPr>
          <a:lstStyle/>
          <a:p>
            <a:r>
              <a:rPr lang="en-US" sz="4800" b="1" dirty="0" smtClean="0">
                <a:effectLst>
                  <a:outerShdw blurRad="38100" dist="38100" dir="2700000" algn="tl">
                    <a:srgbClr val="000000">
                      <a:alpha val="43137"/>
                    </a:srgbClr>
                  </a:outerShdw>
                </a:effectLst>
              </a:rPr>
              <a:t>Why Arduino?</a:t>
            </a:r>
          </a:p>
        </p:txBody>
      </p:sp>
      <p:pic>
        <p:nvPicPr>
          <p:cNvPr id="5" name="Shape 413"/>
          <p:cNvPicPr preferRelativeResize="0"/>
          <p:nvPr/>
        </p:nvPicPr>
        <p:blipFill rotWithShape="1">
          <a:blip r:embed="rId2">
            <a:alphaModFix/>
          </a:blip>
          <a:srcRect/>
          <a:stretch/>
        </p:blipFill>
        <p:spPr>
          <a:xfrm>
            <a:off x="1068636" y="1366091"/>
            <a:ext cx="2798284" cy="1864167"/>
          </a:xfrm>
          <a:prstGeom prst="rect">
            <a:avLst/>
          </a:prstGeom>
          <a:noFill/>
          <a:ln>
            <a:noFill/>
          </a:ln>
        </p:spPr>
      </p:pic>
      <p:pic>
        <p:nvPicPr>
          <p:cNvPr id="6" name="Shape 167"/>
          <p:cNvPicPr preferRelativeResize="0"/>
          <p:nvPr/>
        </p:nvPicPr>
        <p:blipFill rotWithShape="1">
          <a:blip r:embed="rId3">
            <a:alphaModFix/>
          </a:blip>
          <a:srcRect b="2403"/>
          <a:stretch/>
        </p:blipFill>
        <p:spPr>
          <a:xfrm>
            <a:off x="5949106" y="455184"/>
            <a:ext cx="2598604" cy="2934022"/>
          </a:xfrm>
          <a:prstGeom prst="rect">
            <a:avLst/>
          </a:prstGeom>
          <a:noFill/>
          <a:ln>
            <a:noFill/>
          </a:ln>
        </p:spPr>
      </p:pic>
      <p:sp>
        <p:nvSpPr>
          <p:cNvPr id="2" name="TextBox 1"/>
          <p:cNvSpPr txBox="1"/>
          <p:nvPr/>
        </p:nvSpPr>
        <p:spPr>
          <a:xfrm>
            <a:off x="892365" y="3844840"/>
            <a:ext cx="4230479" cy="2862322"/>
          </a:xfrm>
          <a:prstGeom prst="rect">
            <a:avLst/>
          </a:prstGeom>
          <a:noFill/>
        </p:spPr>
        <p:txBody>
          <a:bodyPr wrap="square" rtlCol="0">
            <a:spAutoFit/>
          </a:bodyPr>
          <a:lstStyle/>
          <a:p>
            <a:r>
              <a:rPr lang="en-US" sz="1800" b="1" u="sng" dirty="0" smtClean="0"/>
              <a:t>Pros</a:t>
            </a:r>
          </a:p>
          <a:p>
            <a:pPr marL="285750" indent="-285750">
              <a:buFontTx/>
              <a:buChar char="-"/>
            </a:pPr>
            <a:r>
              <a:rPr lang="en-US" sz="1800" dirty="0" smtClean="0"/>
              <a:t>Fast </a:t>
            </a:r>
            <a:r>
              <a:rPr lang="en-US" sz="1800" dirty="0"/>
              <a:t>and consistent input/output (like spinal cord)</a:t>
            </a:r>
          </a:p>
          <a:p>
            <a:pPr marL="285750" indent="-285750">
              <a:buFontTx/>
              <a:buChar char="-"/>
            </a:pPr>
            <a:r>
              <a:rPr lang="en-US" sz="1800" dirty="0"/>
              <a:t>Easy to program (free software IDE and USB </a:t>
            </a:r>
            <a:r>
              <a:rPr lang="en-US" sz="1800" dirty="0" err="1"/>
              <a:t>connec</a:t>
            </a:r>
            <a:r>
              <a:rPr lang="en-US" sz="1800" dirty="0"/>
              <a:t>.)</a:t>
            </a:r>
          </a:p>
          <a:p>
            <a:pPr marL="285750" indent="-285750">
              <a:buFontTx/>
              <a:buChar char="-"/>
            </a:pPr>
            <a:r>
              <a:rPr lang="en-US" sz="1800" dirty="0"/>
              <a:t>Easily interfaces with analog and digital circuits (and computers)</a:t>
            </a:r>
          </a:p>
          <a:p>
            <a:pPr marL="285750" indent="-285750">
              <a:buFontTx/>
              <a:buChar char="-"/>
            </a:pPr>
            <a:r>
              <a:rPr lang="en-US" sz="1800" dirty="0"/>
              <a:t>Large community support</a:t>
            </a:r>
          </a:p>
          <a:p>
            <a:pPr marL="285750" indent="-285750">
              <a:buFontTx/>
              <a:buChar char="-"/>
            </a:pPr>
            <a:r>
              <a:rPr lang="en-US" sz="1800" dirty="0"/>
              <a:t>Cheap (~$30)</a:t>
            </a:r>
          </a:p>
          <a:p>
            <a:endParaRPr lang="en-US" sz="1800" dirty="0"/>
          </a:p>
        </p:txBody>
      </p:sp>
      <p:sp>
        <p:nvSpPr>
          <p:cNvPr id="7" name="TextBox 6"/>
          <p:cNvSpPr txBox="1"/>
          <p:nvPr/>
        </p:nvSpPr>
        <p:spPr>
          <a:xfrm>
            <a:off x="5949106" y="4549920"/>
            <a:ext cx="3194894" cy="1754326"/>
          </a:xfrm>
          <a:prstGeom prst="rect">
            <a:avLst/>
          </a:prstGeom>
          <a:noFill/>
        </p:spPr>
        <p:txBody>
          <a:bodyPr wrap="square" rtlCol="0">
            <a:spAutoFit/>
          </a:bodyPr>
          <a:lstStyle/>
          <a:p>
            <a:r>
              <a:rPr lang="en-US" sz="1800" b="1" u="sng" dirty="0" smtClean="0"/>
              <a:t>Cons</a:t>
            </a:r>
          </a:p>
          <a:p>
            <a:pPr marL="285750" indent="-285750">
              <a:buFontTx/>
              <a:buChar char="-"/>
            </a:pPr>
            <a:r>
              <a:rPr lang="en-US" sz="1800" dirty="0" smtClean="0"/>
              <a:t>Single-threaded</a:t>
            </a:r>
            <a:endParaRPr lang="en-US" sz="1800" dirty="0"/>
          </a:p>
          <a:p>
            <a:pPr marL="285750" indent="-285750">
              <a:buFontTx/>
              <a:buChar char="-"/>
            </a:pPr>
            <a:r>
              <a:rPr lang="en-US" sz="1800" dirty="0" smtClean="0"/>
              <a:t>Limited bandwidth</a:t>
            </a:r>
          </a:p>
          <a:p>
            <a:pPr marL="285750" indent="-285750">
              <a:buFontTx/>
              <a:buChar char="-"/>
            </a:pPr>
            <a:r>
              <a:rPr lang="en-US" sz="1800" dirty="0" smtClean="0"/>
              <a:t>No true analog output</a:t>
            </a:r>
          </a:p>
          <a:p>
            <a:pPr marL="285750" indent="-285750">
              <a:buFontTx/>
              <a:buChar char="-"/>
            </a:pPr>
            <a:r>
              <a:rPr lang="en-US" sz="1800" dirty="0" smtClean="0"/>
              <a:t>+5V/G only</a:t>
            </a:r>
            <a:endParaRPr lang="en-US" sz="1800" dirty="0"/>
          </a:p>
          <a:p>
            <a:endParaRPr lang="en-US" sz="1800" dirty="0"/>
          </a:p>
        </p:txBody>
      </p:sp>
    </p:spTree>
    <p:extLst>
      <p:ext uri="{BB962C8B-B14F-4D97-AF65-F5344CB8AC3E}">
        <p14:creationId xmlns:p14="http://schemas.microsoft.com/office/powerpoint/2010/main" val="34021819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rot="2644745">
            <a:off x="3024344" y="3171517"/>
            <a:ext cx="907600" cy="307777"/>
          </a:xfrm>
          <a:prstGeom prst="rect">
            <a:avLst/>
          </a:prstGeom>
          <a:noFill/>
        </p:spPr>
        <p:txBody>
          <a:bodyPr wrap="square" rtlCol="0">
            <a:spAutoFit/>
          </a:bodyPr>
          <a:lstStyle/>
          <a:p>
            <a:r>
              <a:rPr lang="en-US" dirty="0" smtClean="0"/>
              <a:t>larger</a:t>
            </a:r>
            <a:endParaRPr lang="en-US" dirty="0"/>
          </a:p>
        </p:txBody>
      </p:sp>
      <p:sp>
        <p:nvSpPr>
          <p:cNvPr id="4" name="Title 3"/>
          <p:cNvSpPr>
            <a:spLocks noGrp="1"/>
          </p:cNvSpPr>
          <p:nvPr>
            <p:ph type="title"/>
          </p:nvPr>
        </p:nvSpPr>
        <p:spPr>
          <a:xfrm>
            <a:off x="0" y="44572"/>
            <a:ext cx="4572000" cy="714553"/>
          </a:xfrm>
        </p:spPr>
        <p:txBody>
          <a:bodyPr/>
          <a:lstStyle/>
          <a:p>
            <a:r>
              <a:rPr lang="en-US" b="1" dirty="0" smtClean="0">
                <a:effectLst>
                  <a:outerShdw blurRad="38100" dist="38100" dir="2700000" algn="tl">
                    <a:srgbClr val="000000">
                      <a:alpha val="43137"/>
                    </a:srgbClr>
                  </a:outerShdw>
                </a:effectLst>
              </a:rPr>
              <a:t>Arduino variants</a:t>
            </a:r>
            <a:endParaRPr lang="en-US" b="1" dirty="0">
              <a:effectLst>
                <a:outerShdw blurRad="38100" dist="38100" dir="2700000" algn="tl">
                  <a:srgbClr val="000000">
                    <a:alpha val="43137"/>
                  </a:srgbClr>
                </a:outerShdw>
              </a:effectLst>
            </a:endParaRPr>
          </a:p>
        </p:txBody>
      </p:sp>
      <p:pic>
        <p:nvPicPr>
          <p:cNvPr id="4098" name="Picture 2" descr="Image result for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028" y="3547076"/>
            <a:ext cx="3003178" cy="22583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arduino d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8127" y="3739367"/>
            <a:ext cx="2848830" cy="187380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arduino min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5093" y="272447"/>
            <a:ext cx="1258598" cy="8306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arduino min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2877" y="1395636"/>
            <a:ext cx="1614664" cy="1614664"/>
          </a:xfrm>
          <a:prstGeom prst="rect">
            <a:avLst/>
          </a:prstGeom>
          <a:noFill/>
          <a:extLst>
            <a:ext uri="{909E8E84-426E-40DD-AFC4-6F175D3DCCD1}">
              <a14:hiddenFill xmlns:a14="http://schemas.microsoft.com/office/drawing/2010/main">
                <a:solidFill>
                  <a:srgbClr val="FFFFFF"/>
                </a:solidFill>
              </a14:hiddenFill>
            </a:ext>
          </a:extLst>
        </p:spPr>
      </p:pic>
      <p:pic>
        <p:nvPicPr>
          <p:cNvPr id="11" name="Shape 142"/>
          <p:cNvPicPr preferRelativeResize="0"/>
          <p:nvPr/>
        </p:nvPicPr>
        <p:blipFill rotWithShape="1">
          <a:blip r:embed="rId6">
            <a:alphaModFix/>
          </a:blip>
          <a:srcRect/>
          <a:stretch/>
        </p:blipFill>
        <p:spPr>
          <a:xfrm>
            <a:off x="610028" y="1373128"/>
            <a:ext cx="1823431" cy="1209192"/>
          </a:xfrm>
          <a:prstGeom prst="rect">
            <a:avLst/>
          </a:prstGeom>
          <a:noFill/>
          <a:ln>
            <a:noFill/>
          </a:ln>
        </p:spPr>
      </p:pic>
      <p:sp>
        <p:nvSpPr>
          <p:cNvPr id="2" name="TextBox 1"/>
          <p:cNvSpPr txBox="1"/>
          <p:nvPr/>
        </p:nvSpPr>
        <p:spPr>
          <a:xfrm>
            <a:off x="2659305" y="1482585"/>
            <a:ext cx="2060154" cy="954107"/>
          </a:xfrm>
          <a:prstGeom prst="rect">
            <a:avLst/>
          </a:prstGeom>
          <a:noFill/>
        </p:spPr>
        <p:txBody>
          <a:bodyPr wrap="square" rtlCol="0">
            <a:spAutoFit/>
          </a:bodyPr>
          <a:lstStyle/>
          <a:p>
            <a:r>
              <a:rPr lang="en-US" b="1" u="sng" dirty="0" smtClean="0"/>
              <a:t>UNO</a:t>
            </a:r>
          </a:p>
          <a:p>
            <a:r>
              <a:rPr lang="en-US" dirty="0" smtClean="0"/>
              <a:t>13 DIO</a:t>
            </a:r>
          </a:p>
          <a:p>
            <a:r>
              <a:rPr lang="en-US" dirty="0" smtClean="0"/>
              <a:t>6 AD </a:t>
            </a:r>
            <a:r>
              <a:rPr lang="en-US" dirty="0" err="1" smtClean="0"/>
              <a:t>chan</a:t>
            </a:r>
            <a:r>
              <a:rPr lang="en-US" dirty="0" smtClean="0"/>
              <a:t> (8bit)</a:t>
            </a:r>
          </a:p>
          <a:p>
            <a:r>
              <a:rPr lang="en-US" dirty="0" smtClean="0"/>
              <a:t>1 hard serial</a:t>
            </a:r>
            <a:endParaRPr lang="en-US" dirty="0"/>
          </a:p>
        </p:txBody>
      </p:sp>
      <p:sp>
        <p:nvSpPr>
          <p:cNvPr id="9" name="TextBox 8"/>
          <p:cNvSpPr txBox="1"/>
          <p:nvPr/>
        </p:nvSpPr>
        <p:spPr>
          <a:xfrm>
            <a:off x="7329866" y="272447"/>
            <a:ext cx="1638552" cy="1384995"/>
          </a:xfrm>
          <a:prstGeom prst="rect">
            <a:avLst/>
          </a:prstGeom>
          <a:noFill/>
        </p:spPr>
        <p:txBody>
          <a:bodyPr wrap="square" rtlCol="0">
            <a:spAutoFit/>
          </a:bodyPr>
          <a:lstStyle/>
          <a:p>
            <a:r>
              <a:rPr lang="en-US" b="1" u="sng" dirty="0" smtClean="0"/>
              <a:t>Pro Mini</a:t>
            </a:r>
          </a:p>
          <a:p>
            <a:r>
              <a:rPr lang="en-US" dirty="0" smtClean="0"/>
              <a:t>8 DIO</a:t>
            </a:r>
          </a:p>
          <a:p>
            <a:r>
              <a:rPr lang="en-US" dirty="0" smtClean="0"/>
              <a:t>2 AD </a:t>
            </a:r>
            <a:r>
              <a:rPr lang="en-US" dirty="0" err="1" smtClean="0"/>
              <a:t>chan</a:t>
            </a:r>
            <a:r>
              <a:rPr lang="en-US" dirty="0" smtClean="0"/>
              <a:t> (8bit)</a:t>
            </a:r>
          </a:p>
          <a:p>
            <a:r>
              <a:rPr lang="en-US" dirty="0" smtClean="0"/>
              <a:t>1 hard serial</a:t>
            </a:r>
          </a:p>
          <a:p>
            <a:r>
              <a:rPr lang="en-US" dirty="0" smtClean="0"/>
              <a:t>No USB</a:t>
            </a:r>
          </a:p>
          <a:p>
            <a:r>
              <a:rPr lang="en-US" dirty="0" smtClean="0"/>
              <a:t>(for embedded)</a:t>
            </a:r>
            <a:endParaRPr lang="en-US" dirty="0"/>
          </a:p>
        </p:txBody>
      </p:sp>
      <p:sp>
        <p:nvSpPr>
          <p:cNvPr id="10" name="TextBox 9"/>
          <p:cNvSpPr txBox="1"/>
          <p:nvPr/>
        </p:nvSpPr>
        <p:spPr>
          <a:xfrm>
            <a:off x="1317321" y="5705376"/>
            <a:ext cx="2060154" cy="954107"/>
          </a:xfrm>
          <a:prstGeom prst="rect">
            <a:avLst/>
          </a:prstGeom>
          <a:noFill/>
        </p:spPr>
        <p:txBody>
          <a:bodyPr wrap="square" rtlCol="0">
            <a:spAutoFit/>
          </a:bodyPr>
          <a:lstStyle/>
          <a:p>
            <a:r>
              <a:rPr lang="en-US" b="1" u="sng" dirty="0" smtClean="0"/>
              <a:t>MEGA</a:t>
            </a:r>
          </a:p>
          <a:p>
            <a:r>
              <a:rPr lang="en-US" dirty="0" smtClean="0"/>
              <a:t>54 DIO</a:t>
            </a:r>
          </a:p>
          <a:p>
            <a:r>
              <a:rPr lang="en-US" dirty="0" smtClean="0"/>
              <a:t>10 AD </a:t>
            </a:r>
            <a:r>
              <a:rPr lang="en-US" dirty="0" err="1" smtClean="0"/>
              <a:t>chan</a:t>
            </a:r>
            <a:r>
              <a:rPr lang="en-US" dirty="0" smtClean="0"/>
              <a:t> (12bit)</a:t>
            </a:r>
          </a:p>
          <a:p>
            <a:r>
              <a:rPr lang="en-US" dirty="0" smtClean="0"/>
              <a:t>4 hard serial</a:t>
            </a:r>
            <a:endParaRPr lang="en-US" dirty="0"/>
          </a:p>
        </p:txBody>
      </p:sp>
      <p:sp>
        <p:nvSpPr>
          <p:cNvPr id="12" name="TextBox 11"/>
          <p:cNvSpPr txBox="1"/>
          <p:nvPr/>
        </p:nvSpPr>
        <p:spPr>
          <a:xfrm>
            <a:off x="5740132" y="5473005"/>
            <a:ext cx="2060154" cy="1384995"/>
          </a:xfrm>
          <a:prstGeom prst="rect">
            <a:avLst/>
          </a:prstGeom>
          <a:noFill/>
        </p:spPr>
        <p:txBody>
          <a:bodyPr wrap="square" rtlCol="0">
            <a:spAutoFit/>
          </a:bodyPr>
          <a:lstStyle/>
          <a:p>
            <a:r>
              <a:rPr lang="en-US" b="1" u="sng" dirty="0" smtClean="0"/>
              <a:t>DUE</a:t>
            </a:r>
          </a:p>
          <a:p>
            <a:r>
              <a:rPr lang="en-US" dirty="0" smtClean="0"/>
              <a:t>54 DIO</a:t>
            </a:r>
          </a:p>
          <a:p>
            <a:r>
              <a:rPr lang="en-US" dirty="0" smtClean="0"/>
              <a:t>10 AD </a:t>
            </a:r>
            <a:r>
              <a:rPr lang="en-US" dirty="0" err="1" smtClean="0"/>
              <a:t>chan</a:t>
            </a:r>
            <a:r>
              <a:rPr lang="en-US" dirty="0" smtClean="0"/>
              <a:t> (12bit)</a:t>
            </a:r>
          </a:p>
          <a:p>
            <a:r>
              <a:rPr lang="en-US" dirty="0" smtClean="0"/>
              <a:t>4 hard serial</a:t>
            </a:r>
          </a:p>
          <a:p>
            <a:r>
              <a:rPr lang="en-US" dirty="0" smtClean="0"/>
              <a:t>DAC</a:t>
            </a:r>
          </a:p>
          <a:p>
            <a:r>
              <a:rPr lang="en-US" dirty="0" smtClean="0"/>
              <a:t>3.3V </a:t>
            </a:r>
            <a:endParaRPr lang="en-US" dirty="0"/>
          </a:p>
        </p:txBody>
      </p:sp>
      <p:cxnSp>
        <p:nvCxnSpPr>
          <p:cNvPr id="5" name="Straight Arrow Connector 4"/>
          <p:cNvCxnSpPr/>
          <p:nvPr/>
        </p:nvCxnSpPr>
        <p:spPr>
          <a:xfrm flipV="1">
            <a:off x="4120308" y="1103122"/>
            <a:ext cx="1311008" cy="292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741386" y="2841050"/>
            <a:ext cx="965166" cy="864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20872579">
            <a:off x="4326208" y="973475"/>
            <a:ext cx="907600" cy="307777"/>
          </a:xfrm>
          <a:prstGeom prst="rect">
            <a:avLst/>
          </a:prstGeom>
          <a:noFill/>
        </p:spPr>
        <p:txBody>
          <a:bodyPr wrap="square" rtlCol="0">
            <a:spAutoFit/>
          </a:bodyPr>
          <a:lstStyle/>
          <a:p>
            <a:r>
              <a:rPr lang="en-US" dirty="0" smtClean="0"/>
              <a:t>smaller</a:t>
            </a:r>
            <a:endParaRPr lang="en-US" dirty="0"/>
          </a:p>
        </p:txBody>
      </p:sp>
    </p:spTree>
    <p:extLst>
      <p:ext uri="{BB962C8B-B14F-4D97-AF65-F5344CB8AC3E}">
        <p14:creationId xmlns:p14="http://schemas.microsoft.com/office/powerpoint/2010/main" val="3330329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hape 419" descr="http://images.wisegeek.com/laptop-computer.jpg"/>
          <p:cNvPicPr preferRelativeResize="0"/>
          <p:nvPr/>
        </p:nvPicPr>
        <p:blipFill rotWithShape="1">
          <a:blip r:embed="rId2">
            <a:alphaModFix/>
          </a:blip>
          <a:srcRect/>
          <a:stretch/>
        </p:blipFill>
        <p:spPr>
          <a:xfrm>
            <a:off x="7298675" y="1014279"/>
            <a:ext cx="1828800" cy="1568449"/>
          </a:xfrm>
          <a:prstGeom prst="rect">
            <a:avLst/>
          </a:prstGeom>
          <a:noFill/>
          <a:ln>
            <a:noFill/>
          </a:ln>
        </p:spPr>
      </p:pic>
      <p:pic>
        <p:nvPicPr>
          <p:cNvPr id="10" name="Picture 4" descr="Image result for sparkfu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666" y="4778915"/>
            <a:ext cx="1158649" cy="8695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049" y="32443"/>
            <a:ext cx="6841475" cy="844266"/>
          </a:xfrm>
        </p:spPr>
        <p:txBody>
          <a:bodyPr/>
          <a:lstStyle/>
          <a:p>
            <a:r>
              <a:rPr lang="en-US" b="1" dirty="0" smtClean="0">
                <a:effectLst>
                  <a:outerShdw blurRad="38100" dist="38100" dir="2700000" algn="tl">
                    <a:srgbClr val="000000">
                      <a:alpha val="43137"/>
                    </a:srgbClr>
                  </a:outerShdw>
                </a:effectLst>
              </a:rPr>
              <a:t>A digital nervous system</a:t>
            </a:r>
            <a:endParaRPr lang="en-US" b="1" dirty="0">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a:xfrm>
            <a:off x="2321291" y="1798503"/>
            <a:ext cx="3821998" cy="4525961"/>
          </a:xfrm>
        </p:spPr>
        <p:txBody>
          <a:bodyPr/>
          <a:lstStyle/>
          <a:p>
            <a:r>
              <a:rPr lang="en-US" sz="2000" dirty="0" smtClean="0"/>
              <a:t> Interactive digital systems as metaphor for the nervous system </a:t>
            </a:r>
          </a:p>
          <a:p>
            <a:r>
              <a:rPr lang="en-US" sz="2000" dirty="0"/>
              <a:t> </a:t>
            </a:r>
            <a:r>
              <a:rPr lang="en-US" sz="2000" dirty="0" smtClean="0"/>
              <a:t>a “hierarchical control system”</a:t>
            </a:r>
          </a:p>
          <a:p>
            <a:r>
              <a:rPr lang="en-US" sz="2000" dirty="0" smtClean="0"/>
              <a:t> Arduino is like the spinal cord</a:t>
            </a:r>
          </a:p>
          <a:p>
            <a:r>
              <a:rPr lang="en-US" sz="2000" dirty="0"/>
              <a:t> </a:t>
            </a:r>
            <a:r>
              <a:rPr lang="en-US" sz="2000" dirty="0" smtClean="0"/>
              <a:t>Inputs and outputs: sensory and motor systems</a:t>
            </a:r>
          </a:p>
          <a:p>
            <a:r>
              <a:rPr lang="en-US" sz="2000" dirty="0"/>
              <a:t> </a:t>
            </a:r>
            <a:r>
              <a:rPr lang="en-US" sz="2000" dirty="0" smtClean="0"/>
              <a:t>Rapidly perform “behaviors” given particular inputs</a:t>
            </a:r>
            <a:endParaRPr lang="en-US" sz="2000" dirty="0"/>
          </a:p>
        </p:txBody>
      </p:sp>
      <p:pic>
        <p:nvPicPr>
          <p:cNvPr id="4" name="Picture 2" descr="Image result for human nervous 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37" t="2240" r="10954" b="2585"/>
          <a:stretch/>
        </p:blipFill>
        <p:spPr bwMode="auto">
          <a:xfrm>
            <a:off x="162478" y="1476259"/>
            <a:ext cx="1688356" cy="4224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51736" y="1200417"/>
            <a:ext cx="616945" cy="307777"/>
          </a:xfrm>
          <a:prstGeom prst="rect">
            <a:avLst/>
          </a:prstGeom>
          <a:noFill/>
        </p:spPr>
        <p:txBody>
          <a:bodyPr wrap="square" rtlCol="0">
            <a:spAutoFit/>
          </a:bodyPr>
          <a:lstStyle/>
          <a:p>
            <a:r>
              <a:rPr lang="en-US" dirty="0" smtClean="0"/>
              <a:t>PC</a:t>
            </a:r>
            <a:endParaRPr lang="en-US" dirty="0"/>
          </a:p>
        </p:txBody>
      </p:sp>
      <p:sp>
        <p:nvSpPr>
          <p:cNvPr id="6" name="TextBox 5"/>
          <p:cNvSpPr txBox="1"/>
          <p:nvPr/>
        </p:nvSpPr>
        <p:spPr>
          <a:xfrm>
            <a:off x="6677162" y="3295566"/>
            <a:ext cx="804232" cy="307777"/>
          </a:xfrm>
          <a:prstGeom prst="rect">
            <a:avLst/>
          </a:prstGeom>
          <a:noFill/>
        </p:spPr>
        <p:txBody>
          <a:bodyPr wrap="square" rtlCol="0">
            <a:spAutoFit/>
          </a:bodyPr>
          <a:lstStyle/>
          <a:p>
            <a:r>
              <a:rPr lang="en-US" dirty="0" err="1" smtClean="0"/>
              <a:t>arduino</a:t>
            </a:r>
            <a:endParaRPr lang="en-US" dirty="0"/>
          </a:p>
        </p:txBody>
      </p:sp>
      <p:sp>
        <p:nvSpPr>
          <p:cNvPr id="7" name="TextBox 6"/>
          <p:cNvSpPr txBox="1"/>
          <p:nvPr/>
        </p:nvSpPr>
        <p:spPr>
          <a:xfrm>
            <a:off x="6777108" y="5504853"/>
            <a:ext cx="903382" cy="307777"/>
          </a:xfrm>
          <a:prstGeom prst="rect">
            <a:avLst/>
          </a:prstGeom>
          <a:noFill/>
        </p:spPr>
        <p:txBody>
          <a:bodyPr wrap="square" rtlCol="0">
            <a:spAutoFit/>
          </a:bodyPr>
          <a:lstStyle/>
          <a:p>
            <a:r>
              <a:rPr lang="en-US" dirty="0" smtClean="0"/>
              <a:t>sensors</a:t>
            </a:r>
            <a:endParaRPr lang="en-US" dirty="0"/>
          </a:p>
        </p:txBody>
      </p:sp>
      <p:sp>
        <p:nvSpPr>
          <p:cNvPr id="8" name="TextBox 7"/>
          <p:cNvSpPr txBox="1"/>
          <p:nvPr/>
        </p:nvSpPr>
        <p:spPr>
          <a:xfrm>
            <a:off x="7491469" y="6467036"/>
            <a:ext cx="727113" cy="307777"/>
          </a:xfrm>
          <a:prstGeom prst="rect">
            <a:avLst/>
          </a:prstGeom>
          <a:noFill/>
        </p:spPr>
        <p:txBody>
          <a:bodyPr wrap="square" rtlCol="0">
            <a:spAutoFit/>
          </a:bodyPr>
          <a:lstStyle/>
          <a:p>
            <a:r>
              <a:rPr lang="en-US" dirty="0" smtClean="0"/>
              <a:t>motors</a:t>
            </a:r>
            <a:endParaRPr lang="en-US" dirty="0"/>
          </a:p>
        </p:txBody>
      </p:sp>
      <p:pic>
        <p:nvPicPr>
          <p:cNvPr id="11" name="Picture 14" descr="Image result for stepper motor polol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1062" y="5928776"/>
            <a:ext cx="747705" cy="877619"/>
          </a:xfrm>
          <a:prstGeom prst="rect">
            <a:avLst/>
          </a:prstGeom>
          <a:noFill/>
          <a:extLst>
            <a:ext uri="{909E8E84-426E-40DD-AFC4-6F175D3DCCD1}">
              <a14:hiddenFill xmlns:a14="http://schemas.microsoft.com/office/drawing/2010/main">
                <a:solidFill>
                  <a:srgbClr val="FFFFFF"/>
                </a:solidFill>
              </a14:hiddenFill>
            </a:ext>
          </a:extLst>
        </p:spPr>
      </p:pic>
      <p:pic>
        <p:nvPicPr>
          <p:cNvPr id="12" name="Shape 432"/>
          <p:cNvPicPr preferRelativeResize="0"/>
          <p:nvPr/>
        </p:nvPicPr>
        <p:blipFill rotWithShape="1">
          <a:blip r:embed="rId6">
            <a:alphaModFix/>
          </a:blip>
          <a:srcRect/>
          <a:stretch/>
        </p:blipFill>
        <p:spPr>
          <a:xfrm>
            <a:off x="7491469" y="3387453"/>
            <a:ext cx="1061398" cy="678624"/>
          </a:xfrm>
          <a:prstGeom prst="rect">
            <a:avLst/>
          </a:prstGeom>
          <a:noFill/>
          <a:ln>
            <a:noFill/>
          </a:ln>
        </p:spPr>
      </p:pic>
      <p:cxnSp>
        <p:nvCxnSpPr>
          <p:cNvPr id="14" name="Straight Arrow Connector 13"/>
          <p:cNvCxnSpPr/>
          <p:nvPr/>
        </p:nvCxnSpPr>
        <p:spPr>
          <a:xfrm>
            <a:off x="7983605" y="2710500"/>
            <a:ext cx="0" cy="57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8183797" y="2632341"/>
            <a:ext cx="12906" cy="65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0"/>
          </p:cNvCxnSpPr>
          <p:nvPr/>
        </p:nvCxnSpPr>
        <p:spPr>
          <a:xfrm flipV="1">
            <a:off x="7137991" y="4175393"/>
            <a:ext cx="579324" cy="603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8" descr="Image result for sparkfu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05831" y="4746305"/>
            <a:ext cx="938169" cy="938169"/>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p:nvPr/>
        </p:nvCxnSpPr>
        <p:spPr>
          <a:xfrm>
            <a:off x="8213075" y="4259212"/>
            <a:ext cx="339792" cy="61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681291" y="5500830"/>
            <a:ext cx="0" cy="339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1734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880565"/>
            <a:ext cx="8229600" cy="1143000"/>
          </a:xfrm>
        </p:spPr>
        <p:txBody>
          <a:bodyPr/>
          <a:lstStyle/>
          <a:p>
            <a:r>
              <a:rPr lang="en-US" b="1" i="1" dirty="0" smtClean="0">
                <a:effectLst>
                  <a:outerShdw blurRad="38100" dist="38100" dir="2700000" algn="tl">
                    <a:srgbClr val="000000">
                      <a:alpha val="43137"/>
                    </a:srgbClr>
                  </a:outerShdw>
                </a:effectLst>
              </a:rPr>
              <a:t>Arduino for Neuroscientists:</a:t>
            </a:r>
            <a:r>
              <a:rPr lang="en-US" dirty="0" smtClean="0"/>
              <a:t/>
            </a:r>
            <a:br>
              <a:rPr lang="en-US" dirty="0" smtClean="0"/>
            </a:br>
            <a:r>
              <a:rPr lang="en-US" dirty="0" smtClean="0"/>
              <a:t>Course objectives</a:t>
            </a:r>
            <a:endParaRPr lang="en-US" dirty="0"/>
          </a:p>
        </p:txBody>
      </p:sp>
      <p:sp>
        <p:nvSpPr>
          <p:cNvPr id="5" name="Text Placeholder 4"/>
          <p:cNvSpPr>
            <a:spLocks noGrp="1"/>
          </p:cNvSpPr>
          <p:nvPr>
            <p:ph type="body" idx="1"/>
          </p:nvPr>
        </p:nvSpPr>
        <p:spPr>
          <a:xfrm>
            <a:off x="457200" y="2531125"/>
            <a:ext cx="8229600" cy="3985352"/>
          </a:xfrm>
        </p:spPr>
        <p:txBody>
          <a:bodyPr/>
          <a:lstStyle/>
          <a:p>
            <a:r>
              <a:rPr lang="en-US" sz="2800" dirty="0" smtClean="0"/>
              <a:t> Learn the features and limitations of the Arduino</a:t>
            </a:r>
          </a:p>
          <a:p>
            <a:r>
              <a:rPr lang="en-US" sz="2800" dirty="0"/>
              <a:t> </a:t>
            </a:r>
            <a:r>
              <a:rPr lang="en-US" sz="2800" dirty="0" smtClean="0"/>
              <a:t>Learn about a diverse toolbox of electronic sensors and motors.</a:t>
            </a:r>
          </a:p>
          <a:p>
            <a:r>
              <a:rPr lang="en-US" sz="2800" dirty="0"/>
              <a:t> </a:t>
            </a:r>
            <a:r>
              <a:rPr lang="en-US" sz="2800" dirty="0" smtClean="0"/>
              <a:t>Write Arduino programs to interact with these devices.</a:t>
            </a:r>
          </a:p>
          <a:p>
            <a:r>
              <a:rPr lang="en-US" sz="2800" dirty="0"/>
              <a:t> </a:t>
            </a:r>
            <a:r>
              <a:rPr lang="en-US" sz="2800" dirty="0" smtClean="0"/>
              <a:t>Interface the Arduino with a computer.</a:t>
            </a:r>
          </a:p>
          <a:p>
            <a:r>
              <a:rPr lang="en-US" sz="2800" dirty="0" smtClean="0"/>
              <a:t> Combine these elements to design an interactive multimodal behavioral system.</a:t>
            </a:r>
            <a:endParaRPr lang="en-US" sz="2800" dirty="0"/>
          </a:p>
        </p:txBody>
      </p:sp>
    </p:spTree>
    <p:extLst>
      <p:ext uri="{BB962C8B-B14F-4D97-AF65-F5344CB8AC3E}">
        <p14:creationId xmlns:p14="http://schemas.microsoft.com/office/powerpoint/2010/main" val="28993549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4578</TotalTime>
  <Words>1275</Words>
  <Application>Microsoft Office PowerPoint</Application>
  <PresentationFormat>On-screen Show (4:3)</PresentationFormat>
  <Paragraphs>206</Paragraphs>
  <Slides>28</Slides>
  <Notes>14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28</vt:i4>
      </vt:variant>
    </vt:vector>
  </HeadingPairs>
  <TitlesOfParts>
    <vt:vector size="32" baseType="lpstr">
      <vt:lpstr>Arial</vt:lpstr>
      <vt:lpstr>Calibri</vt:lpstr>
      <vt:lpstr>Office Theme</vt:lpstr>
      <vt:lpstr>simple-light-2</vt:lpstr>
      <vt:lpstr>Arduino for Neuroscientists NBHVGR7040 </vt:lpstr>
      <vt:lpstr>PowerPoint Presentation</vt:lpstr>
      <vt:lpstr>Uses of open-source hardware and software</vt:lpstr>
      <vt:lpstr>PowerPoint Presentation</vt:lpstr>
      <vt:lpstr>PowerPoint Presentation</vt:lpstr>
      <vt:lpstr>PowerPoint Presentation</vt:lpstr>
      <vt:lpstr>Arduino variants</vt:lpstr>
      <vt:lpstr>A digital nervous system</vt:lpstr>
      <vt:lpstr>Arduino for Neuroscientists: Course objectives</vt:lpstr>
      <vt:lpstr>Course overview</vt:lpstr>
      <vt:lpstr>AfN#1: Introduction, Simple Inputs and Outputs, Arduino shields</vt:lpstr>
      <vt:lpstr>PowerPoint Presentation</vt:lpstr>
      <vt:lpstr>Inputs and Outputs:  Sensory and Motor Systems</vt:lpstr>
      <vt:lpstr>PowerPoint Presentation</vt:lpstr>
      <vt:lpstr>PowerPoint Presentation</vt:lpstr>
      <vt:lpstr>PowerPoint Presentation</vt:lpstr>
      <vt:lpstr>Analog input (with a potentiometer)</vt:lpstr>
      <vt:lpstr>Use serial plotter in the Arduino IDE to visualize potentiometer output via analogRead(A0);</vt:lpstr>
      <vt:lpstr>PowerPoint Presentation</vt:lpstr>
      <vt:lpstr>Use serial plotter in the Arduino IDE to align LED and set threshold</vt:lpstr>
      <vt:lpstr>PowerPoint Presentation</vt:lpstr>
      <vt:lpstr>PowerPoint Presentation</vt:lpstr>
      <vt:lpstr>Arduino shields</vt:lpstr>
      <vt:lpstr>OpenMaze Arduino shields a tool for design of automated behavioral tasks - cheap  - flexible - easy to set up  </vt:lpstr>
      <vt:lpstr>PowerPoint Presentation</vt:lpstr>
      <vt:lpstr>For this class: the OM2 board</vt:lpstr>
      <vt:lpstr>OM2 shield</vt:lpstr>
      <vt:lpstr>Problem Set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Clay</dc:creator>
  <cp:lastModifiedBy>orion</cp:lastModifiedBy>
  <cp:revision>78</cp:revision>
  <dcterms:modified xsi:type="dcterms:W3CDTF">2017-10-12T21:49:12Z</dcterms:modified>
</cp:coreProperties>
</file>